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Default Extension="xlsx" ContentType="application/vnd.openxmlformats-officedocument.spreadsheetml.sheet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rawings/drawing1.xml" ContentType="application/vnd.openxmlformats-officedocument.drawingml.chartshapes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handoutMasterIdLst>
    <p:handoutMasterId r:id="rId40"/>
  </p:handoutMasterIdLst>
  <p:sldIdLst>
    <p:sldId id="288" r:id="rId2"/>
    <p:sldId id="299" r:id="rId3"/>
    <p:sldId id="298" r:id="rId4"/>
    <p:sldId id="257" r:id="rId5"/>
    <p:sldId id="284" r:id="rId6"/>
    <p:sldId id="258" r:id="rId7"/>
    <p:sldId id="268" r:id="rId8"/>
    <p:sldId id="289" r:id="rId9"/>
    <p:sldId id="295" r:id="rId10"/>
    <p:sldId id="291" r:id="rId11"/>
    <p:sldId id="294" r:id="rId12"/>
    <p:sldId id="292" r:id="rId13"/>
    <p:sldId id="297" r:id="rId14"/>
    <p:sldId id="262" r:id="rId15"/>
    <p:sldId id="265" r:id="rId16"/>
    <p:sldId id="264" r:id="rId17"/>
    <p:sldId id="261" r:id="rId18"/>
    <p:sldId id="259" r:id="rId19"/>
    <p:sldId id="260" r:id="rId20"/>
    <p:sldId id="263" r:id="rId21"/>
    <p:sldId id="266" r:id="rId22"/>
    <p:sldId id="267" r:id="rId23"/>
    <p:sldId id="293" r:id="rId24"/>
    <p:sldId id="296" r:id="rId25"/>
    <p:sldId id="273" r:id="rId26"/>
    <p:sldId id="269" r:id="rId27"/>
    <p:sldId id="272" r:id="rId28"/>
    <p:sldId id="271" r:id="rId29"/>
    <p:sldId id="274" r:id="rId30"/>
    <p:sldId id="275" r:id="rId31"/>
    <p:sldId id="276" r:id="rId32"/>
    <p:sldId id="277" r:id="rId33"/>
    <p:sldId id="281" r:id="rId34"/>
    <p:sldId id="280" r:id="rId35"/>
    <p:sldId id="290" r:id="rId36"/>
    <p:sldId id="278" r:id="rId37"/>
    <p:sldId id="283" r:id="rId38"/>
  </p:sldIdLst>
  <p:sldSz cx="10475913" cy="7092950"/>
  <p:notesSz cx="10018713" cy="6888163"/>
  <p:defaultTextStyle>
    <a:defPPr>
      <a:defRPr lang="ja-JP"/>
    </a:defPPr>
    <a:lvl1pPr marL="0" algn="l" defTabSz="896079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48040" algn="l" defTabSz="896079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896079" algn="l" defTabSz="896079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44119" algn="l" defTabSz="896079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792159" algn="l" defTabSz="896079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40196" algn="l" defTabSz="896079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688235" algn="l" defTabSz="896079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136274" algn="l" defTabSz="896079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584314" algn="l" defTabSz="896079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>
        <p:scale>
          <a:sx n="84" d="100"/>
          <a:sy n="84" d="100"/>
        </p:scale>
        <p:origin x="-990" y="-72"/>
      </p:cViewPr>
      <p:guideLst>
        <p:guide orient="horz" pos="2234"/>
        <p:guide pos="330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>
        <p:scale>
          <a:sx n="62" d="100"/>
          <a:sy n="62" d="100"/>
        </p:scale>
        <p:origin x="-1872" y="-456"/>
      </p:cViewPr>
      <p:guideLst>
        <p:guide orient="horz" pos="2170"/>
        <p:guide pos="3156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Office_Excel_______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ja-JP"/>
  <c:style val="44"/>
  <c:chart>
    <c:autoTitleDeleted val="1"/>
    <c:plotArea>
      <c:layout>
        <c:manualLayout>
          <c:layoutTarget val="inner"/>
          <c:xMode val="edge"/>
          <c:yMode val="edge"/>
          <c:x val="0.13087674978127734"/>
          <c:y val="8.5078784025078111E-2"/>
          <c:w val="0.77056835083114328"/>
          <c:h val="0.70992841722173472"/>
        </c:manualLayout>
      </c:layout>
      <c:lineChart>
        <c:grouping val="standard"/>
        <c:ser>
          <c:idx val="0"/>
          <c:order val="0"/>
          <c:tx>
            <c:strRef>
              <c:f>Sheet1!$A$10:$Q$10</c:f>
              <c:strCache>
                <c:ptCount val="1"/>
                <c:pt idx="0">
                  <c:v>1997 1998 1999 2000 2001 2002 2003 2004 2005 2006 2007 2008 2009 2010 2011 2012 2013</c:v>
                </c:pt>
              </c:strCache>
            </c:strRef>
          </c:tx>
          <c:marker>
            <c:symbol val="none"/>
          </c:marker>
          <c:cat>
            <c:strRef>
              <c:f>Sheet1!$A$10:$Q$10</c:f>
              <c:strCache>
                <c:ptCount val="17"/>
                <c:pt idx="0">
                  <c:v>1997</c:v>
                </c:pt>
                <c:pt idx="1">
                  <c:v>1998</c:v>
                </c:pt>
                <c:pt idx="2">
                  <c:v>1999</c:v>
                </c:pt>
                <c:pt idx="3">
                  <c:v>2000</c:v>
                </c:pt>
                <c:pt idx="4">
                  <c:v>2001</c:v>
                </c:pt>
                <c:pt idx="5">
                  <c:v>2002</c:v>
                </c:pt>
                <c:pt idx="6">
                  <c:v>2003</c:v>
                </c:pt>
                <c:pt idx="7">
                  <c:v>2004</c:v>
                </c:pt>
                <c:pt idx="8">
                  <c:v>2005</c:v>
                </c:pt>
                <c:pt idx="9">
                  <c:v>2006</c:v>
                </c:pt>
                <c:pt idx="10">
                  <c:v>2007</c:v>
                </c:pt>
                <c:pt idx="11">
                  <c:v>2008</c:v>
                </c:pt>
                <c:pt idx="12">
                  <c:v>2009</c:v>
                </c:pt>
                <c:pt idx="13">
                  <c:v>2010</c:v>
                </c:pt>
                <c:pt idx="14">
                  <c:v>2011</c:v>
                </c:pt>
                <c:pt idx="15">
                  <c:v>2012</c:v>
                </c:pt>
                <c:pt idx="16">
                  <c:v>2013</c:v>
                </c:pt>
              </c:strCache>
            </c:strRef>
          </c:cat>
          <c:val>
            <c:numRef>
              <c:f>Sheet1!$A$11:$Q$11</c:f>
              <c:numCache>
                <c:formatCode>General</c:formatCode>
                <c:ptCount val="17"/>
                <c:pt idx="0" formatCode="0.0_ ">
                  <c:v>5.5767441860465103</c:v>
                </c:pt>
                <c:pt idx="1">
                  <c:v>7.2</c:v>
                </c:pt>
                <c:pt idx="2">
                  <c:v>6.5</c:v>
                </c:pt>
                <c:pt idx="3">
                  <c:v>8</c:v>
                </c:pt>
                <c:pt idx="4">
                  <c:v>7.5</c:v>
                </c:pt>
                <c:pt idx="5">
                  <c:v>7.6</c:v>
                </c:pt>
                <c:pt idx="6">
                  <c:v>7.9</c:v>
                </c:pt>
                <c:pt idx="7">
                  <c:v>8.3000000000000007</c:v>
                </c:pt>
                <c:pt idx="8">
                  <c:v>8.4</c:v>
                </c:pt>
                <c:pt idx="9">
                  <c:v>8.2000000000000011</c:v>
                </c:pt>
                <c:pt idx="10">
                  <c:v>7.7</c:v>
                </c:pt>
                <c:pt idx="11">
                  <c:v>9.6</c:v>
                </c:pt>
                <c:pt idx="12">
                  <c:v>8.5</c:v>
                </c:pt>
                <c:pt idx="13">
                  <c:v>8</c:v>
                </c:pt>
                <c:pt idx="14">
                  <c:v>8.9</c:v>
                </c:pt>
                <c:pt idx="15">
                  <c:v>8.3000000000000007</c:v>
                </c:pt>
                <c:pt idx="16">
                  <c:v>9</c:v>
                </c:pt>
              </c:numCache>
            </c:numRef>
          </c:val>
        </c:ser>
        <c:ser>
          <c:idx val="1"/>
          <c:order val="1"/>
          <c:marker>
            <c:symbol val="none"/>
          </c:marker>
          <c:cat>
            <c:strRef>
              <c:f>Sheet1!$A$10:$Q$10</c:f>
              <c:strCache>
                <c:ptCount val="17"/>
                <c:pt idx="0">
                  <c:v>1997</c:v>
                </c:pt>
                <c:pt idx="1">
                  <c:v>1998</c:v>
                </c:pt>
                <c:pt idx="2">
                  <c:v>1999</c:v>
                </c:pt>
                <c:pt idx="3">
                  <c:v>2000</c:v>
                </c:pt>
                <c:pt idx="4">
                  <c:v>2001</c:v>
                </c:pt>
                <c:pt idx="5">
                  <c:v>2002</c:v>
                </c:pt>
                <c:pt idx="6">
                  <c:v>2003</c:v>
                </c:pt>
                <c:pt idx="7">
                  <c:v>2004</c:v>
                </c:pt>
                <c:pt idx="8">
                  <c:v>2005</c:v>
                </c:pt>
                <c:pt idx="9">
                  <c:v>2006</c:v>
                </c:pt>
                <c:pt idx="10">
                  <c:v>2007</c:v>
                </c:pt>
                <c:pt idx="11">
                  <c:v>2008</c:v>
                </c:pt>
                <c:pt idx="12">
                  <c:v>2009</c:v>
                </c:pt>
                <c:pt idx="13">
                  <c:v>2010</c:v>
                </c:pt>
                <c:pt idx="14">
                  <c:v>2011</c:v>
                </c:pt>
                <c:pt idx="15">
                  <c:v>2012</c:v>
                </c:pt>
                <c:pt idx="16">
                  <c:v>2013</c:v>
                </c:pt>
              </c:strCache>
            </c:strRef>
          </c:cat>
          <c:val>
            <c:numRef>
              <c:f>Sheet1!$B$11</c:f>
              <c:numCache>
                <c:formatCode>General</c:formatCode>
                <c:ptCount val="1"/>
                <c:pt idx="0">
                  <c:v>7.2</c:v>
                </c:pt>
              </c:numCache>
            </c:numRef>
          </c:val>
        </c:ser>
        <c:ser>
          <c:idx val="2"/>
          <c:order val="2"/>
          <c:marker>
            <c:symbol val="none"/>
          </c:marker>
          <c:cat>
            <c:strRef>
              <c:f>Sheet1!$A$10:$Q$10</c:f>
              <c:strCache>
                <c:ptCount val="17"/>
                <c:pt idx="0">
                  <c:v>1997</c:v>
                </c:pt>
                <c:pt idx="1">
                  <c:v>1998</c:v>
                </c:pt>
                <c:pt idx="2">
                  <c:v>1999</c:v>
                </c:pt>
                <c:pt idx="3">
                  <c:v>2000</c:v>
                </c:pt>
                <c:pt idx="4">
                  <c:v>2001</c:v>
                </c:pt>
                <c:pt idx="5">
                  <c:v>2002</c:v>
                </c:pt>
                <c:pt idx="6">
                  <c:v>2003</c:v>
                </c:pt>
                <c:pt idx="7">
                  <c:v>2004</c:v>
                </c:pt>
                <c:pt idx="8">
                  <c:v>2005</c:v>
                </c:pt>
                <c:pt idx="9">
                  <c:v>2006</c:v>
                </c:pt>
                <c:pt idx="10">
                  <c:v>2007</c:v>
                </c:pt>
                <c:pt idx="11">
                  <c:v>2008</c:v>
                </c:pt>
                <c:pt idx="12">
                  <c:v>2009</c:v>
                </c:pt>
                <c:pt idx="13">
                  <c:v>2010</c:v>
                </c:pt>
                <c:pt idx="14">
                  <c:v>2011</c:v>
                </c:pt>
                <c:pt idx="15">
                  <c:v>2012</c:v>
                </c:pt>
                <c:pt idx="16">
                  <c:v>2013</c:v>
                </c:pt>
              </c:strCache>
            </c:strRef>
          </c:cat>
          <c:val>
            <c:numRef>
              <c:f>Sheet1!$C$11</c:f>
              <c:numCache>
                <c:formatCode>General</c:formatCode>
                <c:ptCount val="1"/>
                <c:pt idx="0">
                  <c:v>6.5</c:v>
                </c:pt>
              </c:numCache>
            </c:numRef>
          </c:val>
        </c:ser>
        <c:ser>
          <c:idx val="3"/>
          <c:order val="3"/>
          <c:marker>
            <c:symbol val="none"/>
          </c:marker>
          <c:cat>
            <c:strRef>
              <c:f>Sheet1!$A$10:$Q$10</c:f>
              <c:strCache>
                <c:ptCount val="17"/>
                <c:pt idx="0">
                  <c:v>1997</c:v>
                </c:pt>
                <c:pt idx="1">
                  <c:v>1998</c:v>
                </c:pt>
                <c:pt idx="2">
                  <c:v>1999</c:v>
                </c:pt>
                <c:pt idx="3">
                  <c:v>2000</c:v>
                </c:pt>
                <c:pt idx="4">
                  <c:v>2001</c:v>
                </c:pt>
                <c:pt idx="5">
                  <c:v>2002</c:v>
                </c:pt>
                <c:pt idx="6">
                  <c:v>2003</c:v>
                </c:pt>
                <c:pt idx="7">
                  <c:v>2004</c:v>
                </c:pt>
                <c:pt idx="8">
                  <c:v>2005</c:v>
                </c:pt>
                <c:pt idx="9">
                  <c:v>2006</c:v>
                </c:pt>
                <c:pt idx="10">
                  <c:v>2007</c:v>
                </c:pt>
                <c:pt idx="11">
                  <c:v>2008</c:v>
                </c:pt>
                <c:pt idx="12">
                  <c:v>2009</c:v>
                </c:pt>
                <c:pt idx="13">
                  <c:v>2010</c:v>
                </c:pt>
                <c:pt idx="14">
                  <c:v>2011</c:v>
                </c:pt>
                <c:pt idx="15">
                  <c:v>2012</c:v>
                </c:pt>
                <c:pt idx="16">
                  <c:v>2013</c:v>
                </c:pt>
              </c:strCache>
            </c:strRef>
          </c:cat>
          <c:val>
            <c:numRef>
              <c:f>Sheet1!$D$11</c:f>
              <c:numCache>
                <c:formatCode>General</c:formatCode>
                <c:ptCount val="1"/>
                <c:pt idx="0">
                  <c:v>8</c:v>
                </c:pt>
              </c:numCache>
            </c:numRef>
          </c:val>
        </c:ser>
        <c:ser>
          <c:idx val="4"/>
          <c:order val="4"/>
          <c:marker>
            <c:symbol val="none"/>
          </c:marker>
          <c:cat>
            <c:strRef>
              <c:f>Sheet1!$A$10:$Q$10</c:f>
              <c:strCache>
                <c:ptCount val="17"/>
                <c:pt idx="0">
                  <c:v>1997</c:v>
                </c:pt>
                <c:pt idx="1">
                  <c:v>1998</c:v>
                </c:pt>
                <c:pt idx="2">
                  <c:v>1999</c:v>
                </c:pt>
                <c:pt idx="3">
                  <c:v>2000</c:v>
                </c:pt>
                <c:pt idx="4">
                  <c:v>2001</c:v>
                </c:pt>
                <c:pt idx="5">
                  <c:v>2002</c:v>
                </c:pt>
                <c:pt idx="6">
                  <c:v>2003</c:v>
                </c:pt>
                <c:pt idx="7">
                  <c:v>2004</c:v>
                </c:pt>
                <c:pt idx="8">
                  <c:v>2005</c:v>
                </c:pt>
                <c:pt idx="9">
                  <c:v>2006</c:v>
                </c:pt>
                <c:pt idx="10">
                  <c:v>2007</c:v>
                </c:pt>
                <c:pt idx="11">
                  <c:v>2008</c:v>
                </c:pt>
                <c:pt idx="12">
                  <c:v>2009</c:v>
                </c:pt>
                <c:pt idx="13">
                  <c:v>2010</c:v>
                </c:pt>
                <c:pt idx="14">
                  <c:v>2011</c:v>
                </c:pt>
                <c:pt idx="15">
                  <c:v>2012</c:v>
                </c:pt>
                <c:pt idx="16">
                  <c:v>2013</c:v>
                </c:pt>
              </c:strCache>
            </c:strRef>
          </c:cat>
          <c:val>
            <c:numRef>
              <c:f>Sheet1!$E$11</c:f>
              <c:numCache>
                <c:formatCode>General</c:formatCode>
                <c:ptCount val="1"/>
                <c:pt idx="0">
                  <c:v>7.5</c:v>
                </c:pt>
              </c:numCache>
            </c:numRef>
          </c:val>
        </c:ser>
        <c:ser>
          <c:idx val="5"/>
          <c:order val="5"/>
          <c:marker>
            <c:symbol val="none"/>
          </c:marker>
          <c:cat>
            <c:strRef>
              <c:f>Sheet1!$A$10:$Q$10</c:f>
              <c:strCache>
                <c:ptCount val="17"/>
                <c:pt idx="0">
                  <c:v>1997</c:v>
                </c:pt>
                <c:pt idx="1">
                  <c:v>1998</c:v>
                </c:pt>
                <c:pt idx="2">
                  <c:v>1999</c:v>
                </c:pt>
                <c:pt idx="3">
                  <c:v>2000</c:v>
                </c:pt>
                <c:pt idx="4">
                  <c:v>2001</c:v>
                </c:pt>
                <c:pt idx="5">
                  <c:v>2002</c:v>
                </c:pt>
                <c:pt idx="6">
                  <c:v>2003</c:v>
                </c:pt>
                <c:pt idx="7">
                  <c:v>2004</c:v>
                </c:pt>
                <c:pt idx="8">
                  <c:v>2005</c:v>
                </c:pt>
                <c:pt idx="9">
                  <c:v>2006</c:v>
                </c:pt>
                <c:pt idx="10">
                  <c:v>2007</c:v>
                </c:pt>
                <c:pt idx="11">
                  <c:v>2008</c:v>
                </c:pt>
                <c:pt idx="12">
                  <c:v>2009</c:v>
                </c:pt>
                <c:pt idx="13">
                  <c:v>2010</c:v>
                </c:pt>
                <c:pt idx="14">
                  <c:v>2011</c:v>
                </c:pt>
                <c:pt idx="15">
                  <c:v>2012</c:v>
                </c:pt>
                <c:pt idx="16">
                  <c:v>2013</c:v>
                </c:pt>
              </c:strCache>
            </c:strRef>
          </c:cat>
          <c:val>
            <c:numRef>
              <c:f>Sheet1!$F$11</c:f>
              <c:numCache>
                <c:formatCode>General</c:formatCode>
                <c:ptCount val="1"/>
                <c:pt idx="0">
                  <c:v>7.6</c:v>
                </c:pt>
              </c:numCache>
            </c:numRef>
          </c:val>
        </c:ser>
        <c:ser>
          <c:idx val="6"/>
          <c:order val="6"/>
          <c:marker>
            <c:symbol val="none"/>
          </c:marker>
          <c:cat>
            <c:strRef>
              <c:f>Sheet1!$A$10:$Q$10</c:f>
              <c:strCache>
                <c:ptCount val="17"/>
                <c:pt idx="0">
                  <c:v>1997</c:v>
                </c:pt>
                <c:pt idx="1">
                  <c:v>1998</c:v>
                </c:pt>
                <c:pt idx="2">
                  <c:v>1999</c:v>
                </c:pt>
                <c:pt idx="3">
                  <c:v>2000</c:v>
                </c:pt>
                <c:pt idx="4">
                  <c:v>2001</c:v>
                </c:pt>
                <c:pt idx="5">
                  <c:v>2002</c:v>
                </c:pt>
                <c:pt idx="6">
                  <c:v>2003</c:v>
                </c:pt>
                <c:pt idx="7">
                  <c:v>2004</c:v>
                </c:pt>
                <c:pt idx="8">
                  <c:v>2005</c:v>
                </c:pt>
                <c:pt idx="9">
                  <c:v>2006</c:v>
                </c:pt>
                <c:pt idx="10">
                  <c:v>2007</c:v>
                </c:pt>
                <c:pt idx="11">
                  <c:v>2008</c:v>
                </c:pt>
                <c:pt idx="12">
                  <c:v>2009</c:v>
                </c:pt>
                <c:pt idx="13">
                  <c:v>2010</c:v>
                </c:pt>
                <c:pt idx="14">
                  <c:v>2011</c:v>
                </c:pt>
                <c:pt idx="15">
                  <c:v>2012</c:v>
                </c:pt>
                <c:pt idx="16">
                  <c:v>2013</c:v>
                </c:pt>
              </c:strCache>
            </c:strRef>
          </c:cat>
          <c:val>
            <c:numRef>
              <c:f>Sheet1!$G$11</c:f>
              <c:numCache>
                <c:formatCode>General</c:formatCode>
                <c:ptCount val="1"/>
                <c:pt idx="0">
                  <c:v>7.9</c:v>
                </c:pt>
              </c:numCache>
            </c:numRef>
          </c:val>
        </c:ser>
        <c:ser>
          <c:idx val="7"/>
          <c:order val="7"/>
          <c:marker>
            <c:symbol val="none"/>
          </c:marker>
          <c:cat>
            <c:strRef>
              <c:f>Sheet1!$A$10:$Q$10</c:f>
              <c:strCache>
                <c:ptCount val="17"/>
                <c:pt idx="0">
                  <c:v>1997</c:v>
                </c:pt>
                <c:pt idx="1">
                  <c:v>1998</c:v>
                </c:pt>
                <c:pt idx="2">
                  <c:v>1999</c:v>
                </c:pt>
                <c:pt idx="3">
                  <c:v>2000</c:v>
                </c:pt>
                <c:pt idx="4">
                  <c:v>2001</c:v>
                </c:pt>
                <c:pt idx="5">
                  <c:v>2002</c:v>
                </c:pt>
                <c:pt idx="6">
                  <c:v>2003</c:v>
                </c:pt>
                <c:pt idx="7">
                  <c:v>2004</c:v>
                </c:pt>
                <c:pt idx="8">
                  <c:v>2005</c:v>
                </c:pt>
                <c:pt idx="9">
                  <c:v>2006</c:v>
                </c:pt>
                <c:pt idx="10">
                  <c:v>2007</c:v>
                </c:pt>
                <c:pt idx="11">
                  <c:v>2008</c:v>
                </c:pt>
                <c:pt idx="12">
                  <c:v>2009</c:v>
                </c:pt>
                <c:pt idx="13">
                  <c:v>2010</c:v>
                </c:pt>
                <c:pt idx="14">
                  <c:v>2011</c:v>
                </c:pt>
                <c:pt idx="15">
                  <c:v>2012</c:v>
                </c:pt>
                <c:pt idx="16">
                  <c:v>2013</c:v>
                </c:pt>
              </c:strCache>
            </c:strRef>
          </c:cat>
          <c:val>
            <c:numRef>
              <c:f>Sheet1!$H$11</c:f>
              <c:numCache>
                <c:formatCode>General</c:formatCode>
                <c:ptCount val="1"/>
                <c:pt idx="0">
                  <c:v>8.3000000000000007</c:v>
                </c:pt>
              </c:numCache>
            </c:numRef>
          </c:val>
        </c:ser>
        <c:ser>
          <c:idx val="8"/>
          <c:order val="8"/>
          <c:marker>
            <c:symbol val="none"/>
          </c:marker>
          <c:cat>
            <c:strRef>
              <c:f>Sheet1!$A$10:$Q$10</c:f>
              <c:strCache>
                <c:ptCount val="17"/>
                <c:pt idx="0">
                  <c:v>1997</c:v>
                </c:pt>
                <c:pt idx="1">
                  <c:v>1998</c:v>
                </c:pt>
                <c:pt idx="2">
                  <c:v>1999</c:v>
                </c:pt>
                <c:pt idx="3">
                  <c:v>2000</c:v>
                </c:pt>
                <c:pt idx="4">
                  <c:v>2001</c:v>
                </c:pt>
                <c:pt idx="5">
                  <c:v>2002</c:v>
                </c:pt>
                <c:pt idx="6">
                  <c:v>2003</c:v>
                </c:pt>
                <c:pt idx="7">
                  <c:v>2004</c:v>
                </c:pt>
                <c:pt idx="8">
                  <c:v>2005</c:v>
                </c:pt>
                <c:pt idx="9">
                  <c:v>2006</c:v>
                </c:pt>
                <c:pt idx="10">
                  <c:v>2007</c:v>
                </c:pt>
                <c:pt idx="11">
                  <c:v>2008</c:v>
                </c:pt>
                <c:pt idx="12">
                  <c:v>2009</c:v>
                </c:pt>
                <c:pt idx="13">
                  <c:v>2010</c:v>
                </c:pt>
                <c:pt idx="14">
                  <c:v>2011</c:v>
                </c:pt>
                <c:pt idx="15">
                  <c:v>2012</c:v>
                </c:pt>
                <c:pt idx="16">
                  <c:v>2013</c:v>
                </c:pt>
              </c:strCache>
            </c:strRef>
          </c:cat>
          <c:val>
            <c:numRef>
              <c:f>Sheet1!$I$11</c:f>
              <c:numCache>
                <c:formatCode>General</c:formatCode>
                <c:ptCount val="1"/>
                <c:pt idx="0">
                  <c:v>8.4</c:v>
                </c:pt>
              </c:numCache>
            </c:numRef>
          </c:val>
        </c:ser>
        <c:ser>
          <c:idx val="9"/>
          <c:order val="9"/>
          <c:marker>
            <c:symbol val="none"/>
          </c:marker>
          <c:cat>
            <c:strRef>
              <c:f>Sheet1!$A$10:$Q$10</c:f>
              <c:strCache>
                <c:ptCount val="17"/>
                <c:pt idx="0">
                  <c:v>1997</c:v>
                </c:pt>
                <c:pt idx="1">
                  <c:v>1998</c:v>
                </c:pt>
                <c:pt idx="2">
                  <c:v>1999</c:v>
                </c:pt>
                <c:pt idx="3">
                  <c:v>2000</c:v>
                </c:pt>
                <c:pt idx="4">
                  <c:v>2001</c:v>
                </c:pt>
                <c:pt idx="5">
                  <c:v>2002</c:v>
                </c:pt>
                <c:pt idx="6">
                  <c:v>2003</c:v>
                </c:pt>
                <c:pt idx="7">
                  <c:v>2004</c:v>
                </c:pt>
                <c:pt idx="8">
                  <c:v>2005</c:v>
                </c:pt>
                <c:pt idx="9">
                  <c:v>2006</c:v>
                </c:pt>
                <c:pt idx="10">
                  <c:v>2007</c:v>
                </c:pt>
                <c:pt idx="11">
                  <c:v>2008</c:v>
                </c:pt>
                <c:pt idx="12">
                  <c:v>2009</c:v>
                </c:pt>
                <c:pt idx="13">
                  <c:v>2010</c:v>
                </c:pt>
                <c:pt idx="14">
                  <c:v>2011</c:v>
                </c:pt>
                <c:pt idx="15">
                  <c:v>2012</c:v>
                </c:pt>
                <c:pt idx="16">
                  <c:v>2013</c:v>
                </c:pt>
              </c:strCache>
            </c:strRef>
          </c:cat>
          <c:val>
            <c:numRef>
              <c:f>Sheet1!$J$11</c:f>
              <c:numCache>
                <c:formatCode>General</c:formatCode>
                <c:ptCount val="1"/>
                <c:pt idx="0">
                  <c:v>8.2000000000000011</c:v>
                </c:pt>
              </c:numCache>
            </c:numRef>
          </c:val>
        </c:ser>
        <c:ser>
          <c:idx val="10"/>
          <c:order val="10"/>
          <c:marker>
            <c:symbol val="none"/>
          </c:marker>
          <c:cat>
            <c:strRef>
              <c:f>Sheet1!$A$10:$Q$10</c:f>
              <c:strCache>
                <c:ptCount val="17"/>
                <c:pt idx="0">
                  <c:v>1997</c:v>
                </c:pt>
                <c:pt idx="1">
                  <c:v>1998</c:v>
                </c:pt>
                <c:pt idx="2">
                  <c:v>1999</c:v>
                </c:pt>
                <c:pt idx="3">
                  <c:v>2000</c:v>
                </c:pt>
                <c:pt idx="4">
                  <c:v>2001</c:v>
                </c:pt>
                <c:pt idx="5">
                  <c:v>2002</c:v>
                </c:pt>
                <c:pt idx="6">
                  <c:v>2003</c:v>
                </c:pt>
                <c:pt idx="7">
                  <c:v>2004</c:v>
                </c:pt>
                <c:pt idx="8">
                  <c:v>2005</c:v>
                </c:pt>
                <c:pt idx="9">
                  <c:v>2006</c:v>
                </c:pt>
                <c:pt idx="10">
                  <c:v>2007</c:v>
                </c:pt>
                <c:pt idx="11">
                  <c:v>2008</c:v>
                </c:pt>
                <c:pt idx="12">
                  <c:v>2009</c:v>
                </c:pt>
                <c:pt idx="13">
                  <c:v>2010</c:v>
                </c:pt>
                <c:pt idx="14">
                  <c:v>2011</c:v>
                </c:pt>
                <c:pt idx="15">
                  <c:v>2012</c:v>
                </c:pt>
                <c:pt idx="16">
                  <c:v>2013</c:v>
                </c:pt>
              </c:strCache>
            </c:strRef>
          </c:cat>
          <c:val>
            <c:numRef>
              <c:f>Sheet1!$K$11</c:f>
              <c:numCache>
                <c:formatCode>General</c:formatCode>
                <c:ptCount val="1"/>
                <c:pt idx="0">
                  <c:v>7.7</c:v>
                </c:pt>
              </c:numCache>
            </c:numRef>
          </c:val>
        </c:ser>
        <c:ser>
          <c:idx val="11"/>
          <c:order val="11"/>
          <c:marker>
            <c:symbol val="none"/>
          </c:marker>
          <c:cat>
            <c:strRef>
              <c:f>Sheet1!$A$10:$Q$10</c:f>
              <c:strCache>
                <c:ptCount val="17"/>
                <c:pt idx="0">
                  <c:v>1997</c:v>
                </c:pt>
                <c:pt idx="1">
                  <c:v>1998</c:v>
                </c:pt>
                <c:pt idx="2">
                  <c:v>1999</c:v>
                </c:pt>
                <c:pt idx="3">
                  <c:v>2000</c:v>
                </c:pt>
                <c:pt idx="4">
                  <c:v>2001</c:v>
                </c:pt>
                <c:pt idx="5">
                  <c:v>2002</c:v>
                </c:pt>
                <c:pt idx="6">
                  <c:v>2003</c:v>
                </c:pt>
                <c:pt idx="7">
                  <c:v>2004</c:v>
                </c:pt>
                <c:pt idx="8">
                  <c:v>2005</c:v>
                </c:pt>
                <c:pt idx="9">
                  <c:v>2006</c:v>
                </c:pt>
                <c:pt idx="10">
                  <c:v>2007</c:v>
                </c:pt>
                <c:pt idx="11">
                  <c:v>2008</c:v>
                </c:pt>
                <c:pt idx="12">
                  <c:v>2009</c:v>
                </c:pt>
                <c:pt idx="13">
                  <c:v>2010</c:v>
                </c:pt>
                <c:pt idx="14">
                  <c:v>2011</c:v>
                </c:pt>
                <c:pt idx="15">
                  <c:v>2012</c:v>
                </c:pt>
                <c:pt idx="16">
                  <c:v>2013</c:v>
                </c:pt>
              </c:strCache>
            </c:strRef>
          </c:cat>
          <c:val>
            <c:numRef>
              <c:f>Sheet1!$L$11</c:f>
              <c:numCache>
                <c:formatCode>General</c:formatCode>
                <c:ptCount val="1"/>
                <c:pt idx="0">
                  <c:v>9.6</c:v>
                </c:pt>
              </c:numCache>
            </c:numRef>
          </c:val>
        </c:ser>
        <c:ser>
          <c:idx val="12"/>
          <c:order val="12"/>
          <c:marker>
            <c:symbol val="none"/>
          </c:marker>
          <c:cat>
            <c:strRef>
              <c:f>Sheet1!$A$10:$Q$10</c:f>
              <c:strCache>
                <c:ptCount val="17"/>
                <c:pt idx="0">
                  <c:v>1997</c:v>
                </c:pt>
                <c:pt idx="1">
                  <c:v>1998</c:v>
                </c:pt>
                <c:pt idx="2">
                  <c:v>1999</c:v>
                </c:pt>
                <c:pt idx="3">
                  <c:v>2000</c:v>
                </c:pt>
                <c:pt idx="4">
                  <c:v>2001</c:v>
                </c:pt>
                <c:pt idx="5">
                  <c:v>2002</c:v>
                </c:pt>
                <c:pt idx="6">
                  <c:v>2003</c:v>
                </c:pt>
                <c:pt idx="7">
                  <c:v>2004</c:v>
                </c:pt>
                <c:pt idx="8">
                  <c:v>2005</c:v>
                </c:pt>
                <c:pt idx="9">
                  <c:v>2006</c:v>
                </c:pt>
                <c:pt idx="10">
                  <c:v>2007</c:v>
                </c:pt>
                <c:pt idx="11">
                  <c:v>2008</c:v>
                </c:pt>
                <c:pt idx="12">
                  <c:v>2009</c:v>
                </c:pt>
                <c:pt idx="13">
                  <c:v>2010</c:v>
                </c:pt>
                <c:pt idx="14">
                  <c:v>2011</c:v>
                </c:pt>
                <c:pt idx="15">
                  <c:v>2012</c:v>
                </c:pt>
                <c:pt idx="16">
                  <c:v>2013</c:v>
                </c:pt>
              </c:strCache>
            </c:strRef>
          </c:cat>
          <c:val>
            <c:numRef>
              <c:f>Sheet1!$M$11</c:f>
              <c:numCache>
                <c:formatCode>General</c:formatCode>
                <c:ptCount val="1"/>
                <c:pt idx="0">
                  <c:v>8.5</c:v>
                </c:pt>
              </c:numCache>
            </c:numRef>
          </c:val>
        </c:ser>
        <c:ser>
          <c:idx val="13"/>
          <c:order val="13"/>
          <c:marker>
            <c:symbol val="none"/>
          </c:marker>
          <c:cat>
            <c:strRef>
              <c:f>Sheet1!$A$10:$Q$10</c:f>
              <c:strCache>
                <c:ptCount val="17"/>
                <c:pt idx="0">
                  <c:v>1997</c:v>
                </c:pt>
                <c:pt idx="1">
                  <c:v>1998</c:v>
                </c:pt>
                <c:pt idx="2">
                  <c:v>1999</c:v>
                </c:pt>
                <c:pt idx="3">
                  <c:v>2000</c:v>
                </c:pt>
                <c:pt idx="4">
                  <c:v>2001</c:v>
                </c:pt>
                <c:pt idx="5">
                  <c:v>2002</c:v>
                </c:pt>
                <c:pt idx="6">
                  <c:v>2003</c:v>
                </c:pt>
                <c:pt idx="7">
                  <c:v>2004</c:v>
                </c:pt>
                <c:pt idx="8">
                  <c:v>2005</c:v>
                </c:pt>
                <c:pt idx="9">
                  <c:v>2006</c:v>
                </c:pt>
                <c:pt idx="10">
                  <c:v>2007</c:v>
                </c:pt>
                <c:pt idx="11">
                  <c:v>2008</c:v>
                </c:pt>
                <c:pt idx="12">
                  <c:v>2009</c:v>
                </c:pt>
                <c:pt idx="13">
                  <c:v>2010</c:v>
                </c:pt>
                <c:pt idx="14">
                  <c:v>2011</c:v>
                </c:pt>
                <c:pt idx="15">
                  <c:v>2012</c:v>
                </c:pt>
                <c:pt idx="16">
                  <c:v>2013</c:v>
                </c:pt>
              </c:strCache>
            </c:strRef>
          </c:cat>
          <c:val>
            <c:numRef>
              <c:f>Sheet1!$N$11</c:f>
              <c:numCache>
                <c:formatCode>General</c:formatCode>
                <c:ptCount val="1"/>
                <c:pt idx="0">
                  <c:v>8</c:v>
                </c:pt>
              </c:numCache>
            </c:numRef>
          </c:val>
        </c:ser>
        <c:ser>
          <c:idx val="14"/>
          <c:order val="14"/>
          <c:marker>
            <c:symbol val="none"/>
          </c:marker>
          <c:cat>
            <c:strRef>
              <c:f>Sheet1!$A$10:$Q$10</c:f>
              <c:strCache>
                <c:ptCount val="17"/>
                <c:pt idx="0">
                  <c:v>1997</c:v>
                </c:pt>
                <c:pt idx="1">
                  <c:v>1998</c:v>
                </c:pt>
                <c:pt idx="2">
                  <c:v>1999</c:v>
                </c:pt>
                <c:pt idx="3">
                  <c:v>2000</c:v>
                </c:pt>
                <c:pt idx="4">
                  <c:v>2001</c:v>
                </c:pt>
                <c:pt idx="5">
                  <c:v>2002</c:v>
                </c:pt>
                <c:pt idx="6">
                  <c:v>2003</c:v>
                </c:pt>
                <c:pt idx="7">
                  <c:v>2004</c:v>
                </c:pt>
                <c:pt idx="8">
                  <c:v>2005</c:v>
                </c:pt>
                <c:pt idx="9">
                  <c:v>2006</c:v>
                </c:pt>
                <c:pt idx="10">
                  <c:v>2007</c:v>
                </c:pt>
                <c:pt idx="11">
                  <c:v>2008</c:v>
                </c:pt>
                <c:pt idx="12">
                  <c:v>2009</c:v>
                </c:pt>
                <c:pt idx="13">
                  <c:v>2010</c:v>
                </c:pt>
                <c:pt idx="14">
                  <c:v>2011</c:v>
                </c:pt>
                <c:pt idx="15">
                  <c:v>2012</c:v>
                </c:pt>
                <c:pt idx="16">
                  <c:v>2013</c:v>
                </c:pt>
              </c:strCache>
            </c:strRef>
          </c:cat>
          <c:val>
            <c:numRef>
              <c:f>Sheet1!$O$11</c:f>
              <c:numCache>
                <c:formatCode>General</c:formatCode>
                <c:ptCount val="1"/>
                <c:pt idx="0">
                  <c:v>8.9</c:v>
                </c:pt>
              </c:numCache>
            </c:numRef>
          </c:val>
        </c:ser>
        <c:ser>
          <c:idx val="15"/>
          <c:order val="15"/>
          <c:marker>
            <c:symbol val="none"/>
          </c:marker>
          <c:cat>
            <c:strRef>
              <c:f>Sheet1!$A$10:$Q$10</c:f>
              <c:strCache>
                <c:ptCount val="17"/>
                <c:pt idx="0">
                  <c:v>1997</c:v>
                </c:pt>
                <c:pt idx="1">
                  <c:v>1998</c:v>
                </c:pt>
                <c:pt idx="2">
                  <c:v>1999</c:v>
                </c:pt>
                <c:pt idx="3">
                  <c:v>2000</c:v>
                </c:pt>
                <c:pt idx="4">
                  <c:v>2001</c:v>
                </c:pt>
                <c:pt idx="5">
                  <c:v>2002</c:v>
                </c:pt>
                <c:pt idx="6">
                  <c:v>2003</c:v>
                </c:pt>
                <c:pt idx="7">
                  <c:v>2004</c:v>
                </c:pt>
                <c:pt idx="8">
                  <c:v>2005</c:v>
                </c:pt>
                <c:pt idx="9">
                  <c:v>2006</c:v>
                </c:pt>
                <c:pt idx="10">
                  <c:v>2007</c:v>
                </c:pt>
                <c:pt idx="11">
                  <c:v>2008</c:v>
                </c:pt>
                <c:pt idx="12">
                  <c:v>2009</c:v>
                </c:pt>
                <c:pt idx="13">
                  <c:v>2010</c:v>
                </c:pt>
                <c:pt idx="14">
                  <c:v>2011</c:v>
                </c:pt>
                <c:pt idx="15">
                  <c:v>2012</c:v>
                </c:pt>
                <c:pt idx="16">
                  <c:v>2013</c:v>
                </c:pt>
              </c:strCache>
            </c:strRef>
          </c:cat>
          <c:val>
            <c:numRef>
              <c:f>Sheet1!$P$11</c:f>
              <c:numCache>
                <c:formatCode>General</c:formatCode>
                <c:ptCount val="1"/>
                <c:pt idx="0">
                  <c:v>8.3000000000000007</c:v>
                </c:pt>
              </c:numCache>
            </c:numRef>
          </c:val>
        </c:ser>
        <c:ser>
          <c:idx val="16"/>
          <c:order val="16"/>
          <c:marker>
            <c:symbol val="none"/>
          </c:marker>
          <c:cat>
            <c:strRef>
              <c:f>Sheet1!$A$10:$Q$10</c:f>
              <c:strCache>
                <c:ptCount val="17"/>
                <c:pt idx="0">
                  <c:v>1997</c:v>
                </c:pt>
                <c:pt idx="1">
                  <c:v>1998</c:v>
                </c:pt>
                <c:pt idx="2">
                  <c:v>1999</c:v>
                </c:pt>
                <c:pt idx="3">
                  <c:v>2000</c:v>
                </c:pt>
                <c:pt idx="4">
                  <c:v>2001</c:v>
                </c:pt>
                <c:pt idx="5">
                  <c:v>2002</c:v>
                </c:pt>
                <c:pt idx="6">
                  <c:v>2003</c:v>
                </c:pt>
                <c:pt idx="7">
                  <c:v>2004</c:v>
                </c:pt>
                <c:pt idx="8">
                  <c:v>2005</c:v>
                </c:pt>
                <c:pt idx="9">
                  <c:v>2006</c:v>
                </c:pt>
                <c:pt idx="10">
                  <c:v>2007</c:v>
                </c:pt>
                <c:pt idx="11">
                  <c:v>2008</c:v>
                </c:pt>
                <c:pt idx="12">
                  <c:v>2009</c:v>
                </c:pt>
                <c:pt idx="13">
                  <c:v>2010</c:v>
                </c:pt>
                <c:pt idx="14">
                  <c:v>2011</c:v>
                </c:pt>
                <c:pt idx="15">
                  <c:v>2012</c:v>
                </c:pt>
                <c:pt idx="16">
                  <c:v>2013</c:v>
                </c:pt>
              </c:strCache>
            </c:strRef>
          </c:cat>
          <c:val>
            <c:numRef>
              <c:f>Sheet1!$Q$11</c:f>
              <c:numCache>
                <c:formatCode>General</c:formatCode>
                <c:ptCount val="1"/>
                <c:pt idx="0">
                  <c:v>9</c:v>
                </c:pt>
              </c:numCache>
            </c:numRef>
          </c:val>
        </c:ser>
        <c:ser>
          <c:idx val="17"/>
          <c:order val="17"/>
          <c:tx>
            <c:strRef>
              <c:f>Sheet1!$A$10:$Q$10</c:f>
              <c:strCache>
                <c:ptCount val="1"/>
                <c:pt idx="0">
                  <c:v>1997 1998 1999 2000 2001 2002 2003 2004 2005 2006 2007 2008 2009 2010 2011 2012 2013</c:v>
                </c:pt>
              </c:strCache>
            </c:strRef>
          </c:tx>
          <c:marker>
            <c:symbol val="none"/>
          </c:marker>
          <c:cat>
            <c:strRef>
              <c:f>Sheet1!$A$10:$Q$10</c:f>
              <c:strCache>
                <c:ptCount val="17"/>
                <c:pt idx="0">
                  <c:v>1997</c:v>
                </c:pt>
                <c:pt idx="1">
                  <c:v>1998</c:v>
                </c:pt>
                <c:pt idx="2">
                  <c:v>1999</c:v>
                </c:pt>
                <c:pt idx="3">
                  <c:v>2000</c:v>
                </c:pt>
                <c:pt idx="4">
                  <c:v>2001</c:v>
                </c:pt>
                <c:pt idx="5">
                  <c:v>2002</c:v>
                </c:pt>
                <c:pt idx="6">
                  <c:v>2003</c:v>
                </c:pt>
                <c:pt idx="7">
                  <c:v>2004</c:v>
                </c:pt>
                <c:pt idx="8">
                  <c:v>2005</c:v>
                </c:pt>
                <c:pt idx="9">
                  <c:v>2006</c:v>
                </c:pt>
                <c:pt idx="10">
                  <c:v>2007</c:v>
                </c:pt>
                <c:pt idx="11">
                  <c:v>2008</c:v>
                </c:pt>
                <c:pt idx="12">
                  <c:v>2009</c:v>
                </c:pt>
                <c:pt idx="13">
                  <c:v>2010</c:v>
                </c:pt>
                <c:pt idx="14">
                  <c:v>2011</c:v>
                </c:pt>
                <c:pt idx="15">
                  <c:v>2012</c:v>
                </c:pt>
                <c:pt idx="16">
                  <c:v>2013</c:v>
                </c:pt>
              </c:strCache>
            </c:strRef>
          </c:cat>
          <c:val>
            <c:numRef>
              <c:f>Sheet1!$A$11:$Q$11</c:f>
              <c:numCache>
                <c:formatCode>General</c:formatCode>
                <c:ptCount val="17"/>
                <c:pt idx="0" formatCode="0.0_ ">
                  <c:v>5.5767441860465103</c:v>
                </c:pt>
                <c:pt idx="1">
                  <c:v>7.2</c:v>
                </c:pt>
                <c:pt idx="2">
                  <c:v>6.5</c:v>
                </c:pt>
                <c:pt idx="3">
                  <c:v>8</c:v>
                </c:pt>
                <c:pt idx="4">
                  <c:v>7.5</c:v>
                </c:pt>
                <c:pt idx="5">
                  <c:v>7.6</c:v>
                </c:pt>
                <c:pt idx="6">
                  <c:v>7.9</c:v>
                </c:pt>
                <c:pt idx="7">
                  <c:v>8.3000000000000007</c:v>
                </c:pt>
                <c:pt idx="8">
                  <c:v>8.4</c:v>
                </c:pt>
                <c:pt idx="9">
                  <c:v>8.2000000000000011</c:v>
                </c:pt>
                <c:pt idx="10">
                  <c:v>7.7</c:v>
                </c:pt>
                <c:pt idx="11">
                  <c:v>9.6</c:v>
                </c:pt>
                <c:pt idx="12">
                  <c:v>8.5</c:v>
                </c:pt>
                <c:pt idx="13">
                  <c:v>8</c:v>
                </c:pt>
                <c:pt idx="14">
                  <c:v>8.9</c:v>
                </c:pt>
                <c:pt idx="15">
                  <c:v>8.3000000000000007</c:v>
                </c:pt>
                <c:pt idx="16">
                  <c:v>9</c:v>
                </c:pt>
              </c:numCache>
            </c:numRef>
          </c:val>
        </c:ser>
        <c:ser>
          <c:idx val="18"/>
          <c:order val="18"/>
          <c:tx>
            <c:strRef>
              <c:f>Sheet1!$A$10:$Q$10</c:f>
              <c:strCache>
                <c:ptCount val="1"/>
                <c:pt idx="0">
                  <c:v>1997 1998 1999 2000 2001 2002 2003 2004 2005 2006 2007 2008 2009 2010 2011 2012 2013</c:v>
                </c:pt>
              </c:strCache>
            </c:strRef>
          </c:tx>
          <c:spPr>
            <a:ln>
              <a:solidFill>
                <a:srgbClr val="FFFF00"/>
              </a:solidFill>
            </a:ln>
          </c:spPr>
          <c:marker>
            <c:symbol val="none"/>
          </c:marker>
          <c:cat>
            <c:strRef>
              <c:f>Sheet1!$A$10:$Q$10</c:f>
              <c:strCache>
                <c:ptCount val="17"/>
                <c:pt idx="0">
                  <c:v>1997</c:v>
                </c:pt>
                <c:pt idx="1">
                  <c:v>1998</c:v>
                </c:pt>
                <c:pt idx="2">
                  <c:v>1999</c:v>
                </c:pt>
                <c:pt idx="3">
                  <c:v>2000</c:v>
                </c:pt>
                <c:pt idx="4">
                  <c:v>2001</c:v>
                </c:pt>
                <c:pt idx="5">
                  <c:v>2002</c:v>
                </c:pt>
                <c:pt idx="6">
                  <c:v>2003</c:v>
                </c:pt>
                <c:pt idx="7">
                  <c:v>2004</c:v>
                </c:pt>
                <c:pt idx="8">
                  <c:v>2005</c:v>
                </c:pt>
                <c:pt idx="9">
                  <c:v>2006</c:v>
                </c:pt>
                <c:pt idx="10">
                  <c:v>2007</c:v>
                </c:pt>
                <c:pt idx="11">
                  <c:v>2008</c:v>
                </c:pt>
                <c:pt idx="12">
                  <c:v>2009</c:v>
                </c:pt>
                <c:pt idx="13">
                  <c:v>2010</c:v>
                </c:pt>
                <c:pt idx="14">
                  <c:v>2011</c:v>
                </c:pt>
                <c:pt idx="15">
                  <c:v>2012</c:v>
                </c:pt>
                <c:pt idx="16">
                  <c:v>2013</c:v>
                </c:pt>
              </c:strCache>
            </c:strRef>
          </c:cat>
          <c:val>
            <c:numRef>
              <c:f>Sheet1!$A$11:$Q$11</c:f>
              <c:numCache>
                <c:formatCode>General</c:formatCode>
                <c:ptCount val="17"/>
                <c:pt idx="0" formatCode="0.0_ ">
                  <c:v>5.5767441860465103</c:v>
                </c:pt>
                <c:pt idx="1">
                  <c:v>7.2</c:v>
                </c:pt>
                <c:pt idx="2">
                  <c:v>6.5</c:v>
                </c:pt>
                <c:pt idx="3">
                  <c:v>8</c:v>
                </c:pt>
                <c:pt idx="4">
                  <c:v>7.5</c:v>
                </c:pt>
                <c:pt idx="5">
                  <c:v>7.6</c:v>
                </c:pt>
                <c:pt idx="6">
                  <c:v>7.9</c:v>
                </c:pt>
                <c:pt idx="7">
                  <c:v>8.3000000000000007</c:v>
                </c:pt>
                <c:pt idx="8">
                  <c:v>8.4</c:v>
                </c:pt>
                <c:pt idx="9">
                  <c:v>8.2000000000000011</c:v>
                </c:pt>
                <c:pt idx="10">
                  <c:v>7.7</c:v>
                </c:pt>
                <c:pt idx="11">
                  <c:v>9.6</c:v>
                </c:pt>
                <c:pt idx="12">
                  <c:v>8.5</c:v>
                </c:pt>
                <c:pt idx="13">
                  <c:v>8</c:v>
                </c:pt>
                <c:pt idx="14">
                  <c:v>8.9</c:v>
                </c:pt>
                <c:pt idx="15">
                  <c:v>8.3000000000000007</c:v>
                </c:pt>
                <c:pt idx="16">
                  <c:v>9</c:v>
                </c:pt>
              </c:numCache>
            </c:numRef>
          </c:val>
        </c:ser>
        <c:marker val="1"/>
        <c:axId val="51878912"/>
        <c:axId val="52433664"/>
      </c:lineChart>
      <c:catAx>
        <c:axId val="51878912"/>
        <c:scaling>
          <c:orientation val="minMax"/>
          <c:min val="1"/>
        </c:scaling>
        <c:axPos val="b"/>
        <c:numFmt formatCode="@" sourceLinked="0"/>
        <c:tickLblPos val="nextTo"/>
        <c:txPr>
          <a:bodyPr rot="-2580000"/>
          <a:lstStyle/>
          <a:p>
            <a:pPr>
              <a:defRPr/>
            </a:pPr>
            <a:endParaRPr lang="ja-JP"/>
          </a:p>
        </c:txPr>
        <c:crossAx val="52433664"/>
        <c:crosses val="autoZero"/>
        <c:auto val="1"/>
        <c:lblAlgn val="ctr"/>
        <c:lblOffset val="100"/>
        <c:tickMarkSkip val="2"/>
      </c:catAx>
      <c:valAx>
        <c:axId val="52433664"/>
        <c:scaling>
          <c:orientation val="minMax"/>
        </c:scaling>
        <c:axPos val="l"/>
        <c:majorGridlines/>
        <c:numFmt formatCode="0.0_ " sourceLinked="1"/>
        <c:tickLblPos val="nextTo"/>
        <c:crossAx val="51878912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ja-JP"/>
    </a:p>
  </c:txPr>
  <c:externalData r:id="rId1"/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0.311</cdr:x>
      <cdr:y>0.48257</cdr:y>
    </cdr:from>
    <cdr:to>
      <cdr:x>0.411</cdr:x>
      <cdr:y>0.6628</cdr:y>
    </cdr:to>
    <cdr:sp macro="" textlink="">
      <cdr:nvSpPr>
        <cdr:cNvPr id="2" name="テキスト ボックス 1"/>
        <cdr:cNvSpPr txBox="1"/>
      </cdr:nvSpPr>
      <cdr:spPr>
        <a:xfrm xmlns:a="http://schemas.openxmlformats.org/drawingml/2006/main">
          <a:off x="2843808" y="2448272"/>
          <a:ext cx="914400" cy="91438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ja-JP" altLang="en-US" sz="1100" dirty="0"/>
        </a:p>
      </cdr:txBody>
    </cdr:sp>
  </cdr:relSizeAnchor>
  <cdr:relSizeAnchor xmlns:cdr="http://schemas.openxmlformats.org/drawingml/2006/chartDrawing">
    <cdr:from>
      <cdr:x>0.2795</cdr:x>
      <cdr:y>0.43999</cdr:y>
    </cdr:from>
    <cdr:to>
      <cdr:x>0.3795</cdr:x>
      <cdr:y>0.73377</cdr:y>
    </cdr:to>
    <cdr:sp macro="" textlink="">
      <cdr:nvSpPr>
        <cdr:cNvPr id="3" name="テキスト ボックス 2"/>
        <cdr:cNvSpPr txBox="1"/>
      </cdr:nvSpPr>
      <cdr:spPr>
        <a:xfrm xmlns:a="http://schemas.openxmlformats.org/drawingml/2006/main">
          <a:off x="2555776" y="2232248"/>
          <a:ext cx="914400" cy="149047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ja-JP" altLang="en-US" sz="1100" dirty="0"/>
        </a:p>
      </cdr:txBody>
    </cdr:sp>
  </cdr:relSizeAnchor>
  <cdr:relSizeAnchor xmlns:cdr="http://schemas.openxmlformats.org/drawingml/2006/chartDrawing">
    <cdr:from>
      <cdr:x>0.185</cdr:x>
      <cdr:y>0.45418</cdr:y>
    </cdr:from>
    <cdr:to>
      <cdr:x>0.42675</cdr:x>
      <cdr:y>0.76643</cdr:y>
    </cdr:to>
    <cdr:sp macro="" textlink="">
      <cdr:nvSpPr>
        <cdr:cNvPr id="4" name="テキスト ボックス 3"/>
        <cdr:cNvSpPr txBox="1"/>
      </cdr:nvSpPr>
      <cdr:spPr>
        <a:xfrm xmlns:a="http://schemas.openxmlformats.org/drawingml/2006/main">
          <a:off x="1691680" y="2304256"/>
          <a:ext cx="2210544" cy="158417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ja-JP" altLang="en-US" sz="1400" dirty="0" smtClean="0">
              <a:solidFill>
                <a:srgbClr val="FFFF00"/>
              </a:solidFill>
            </a:rPr>
            <a:t>環境基準</a:t>
          </a:r>
          <a:r>
            <a:rPr lang="en-US" altLang="ja-JP" dirty="0" smtClean="0"/>
            <a:t>…</a:t>
          </a:r>
          <a:r>
            <a:rPr lang="en-US" altLang="ja-JP" dirty="0" smtClean="0">
              <a:solidFill>
                <a:srgbClr val="FF0000"/>
              </a:solidFill>
            </a:rPr>
            <a:t>…………………………………………………………………………………………………………………</a:t>
          </a:r>
          <a:r>
            <a:rPr lang="en-US" altLang="ja-JP" dirty="0">
              <a:solidFill>
                <a:srgbClr val="FF0000"/>
              </a:solidFill>
            </a:rPr>
            <a:t>………………………</a:t>
          </a:r>
          <a:r>
            <a:rPr lang="en-US" altLang="ja-JP" dirty="0" smtClean="0"/>
            <a:t>…</a:t>
          </a:r>
          <a:endParaRPr lang="ja-JP" altLang="en-US" sz="1100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ヘッダー プレースホルダ 2"/>
          <p:cNvSpPr>
            <a:spLocks noGrp="1"/>
          </p:cNvSpPr>
          <p:nvPr>
            <p:ph type="hdr" sz="quarter"/>
          </p:nvPr>
        </p:nvSpPr>
        <p:spPr>
          <a:xfrm>
            <a:off x="715247" y="127069"/>
            <a:ext cx="8614589" cy="58070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kumimoji="1" lang="ja-JP" altLang="en-US" sz="1600" dirty="0" smtClean="0"/>
              <a:t>　　　　　　　　　諫早湾の現状と展望</a:t>
            </a:r>
            <a:r>
              <a:rPr lang="ja-JP" altLang="en-US" dirty="0" smtClean="0"/>
              <a:t>　　　　</a:t>
            </a:r>
            <a:r>
              <a:rPr lang="en-US" altLang="ja-JP" dirty="0" smtClean="0"/>
              <a:t>Tel/fax  0957-53-4557</a:t>
            </a:r>
            <a:r>
              <a:rPr lang="ja-JP" altLang="en-US" dirty="0" smtClean="0"/>
              <a:t>　</a:t>
            </a:r>
            <a:r>
              <a:rPr lang="en-US" altLang="ja-JP" dirty="0" smtClean="0"/>
              <a:t>dadao@mtd.biglobe.ne.jp    </a:t>
            </a:r>
          </a:p>
          <a:p>
            <a:r>
              <a:rPr lang="ja-JP" altLang="en-US" dirty="0" smtClean="0"/>
              <a:t>                                            実行</a:t>
            </a:r>
            <a:r>
              <a:rPr lang="ja-JP" altLang="en-US" dirty="0" smtClean="0"/>
              <a:t>委員会　大島弘三　　</a:t>
            </a:r>
            <a:r>
              <a:rPr lang="ja-JP" altLang="en-US" dirty="0" smtClean="0"/>
              <a:t>   </a:t>
            </a:r>
            <a:r>
              <a:rPr lang="ja-JP" altLang="en-US" dirty="0" smtClean="0"/>
              <a:t>　   </a:t>
            </a:r>
            <a:r>
              <a:rPr lang="en-US" altLang="ja-JP" dirty="0" smtClean="0"/>
              <a:t>http://www.geocities.jp/isahayabay/</a:t>
            </a:r>
            <a:endParaRPr lang="ja-JP" altLang="en-US" dirty="0" smtClean="0"/>
          </a:p>
          <a:p>
            <a:r>
              <a:rPr lang="ja-JP" altLang="en-US" dirty="0" smtClean="0"/>
              <a:t>　　　</a:t>
            </a:r>
            <a:endParaRPr lang="en-US" altLang="ja-JP" dirty="0" smtClean="0"/>
          </a:p>
          <a:p>
            <a:r>
              <a:rPr lang="en-US" altLang="ja-JP" dirty="0" smtClean="0"/>
              <a:t> </a:t>
            </a:r>
            <a:r>
              <a:rPr lang="en-US" altLang="ja-JP" dirty="0" smtClean="0"/>
              <a:t>                                         </a:t>
            </a:r>
            <a:endParaRPr kumimoji="1" lang="ja-JP" altLang="en-US" dirty="0"/>
          </a:p>
        </p:txBody>
      </p:sp>
    </p:spTree>
    <p:extLst>
      <p:ext uri="{BB962C8B-B14F-4D97-AF65-F5344CB8AC3E}">
        <p14:creationId xmlns="" xmlns:p14="http://schemas.microsoft.com/office/powerpoint/2010/main" val="2356940138"/>
      </p:ext>
    </p:extLst>
  </p:cSld>
  <p:clrMap bg1="lt1" tx1="dk1" bg2="lt2" tx2="dk2" accent1="accent1" accent2="accent2" accent3="accent3" accent4="accent4" accent5="accent5" accent6="accent6" hlink="hlink" folHlink="folHlink"/>
  <p:hf sldNum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41443" cy="344408"/>
          </a:xfrm>
          <a:prstGeom prst="rect">
            <a:avLst/>
          </a:prstGeom>
        </p:spPr>
        <p:txBody>
          <a:bodyPr vert="horz" lIns="96606" tIns="48303" rIns="96606" bIns="48303" rtlCol="0"/>
          <a:lstStyle>
            <a:lvl1pPr algn="l">
              <a:defRPr sz="1300"/>
            </a:lvl1pPr>
          </a:lstStyle>
          <a:p>
            <a:r>
              <a:rPr kumimoji="1" lang="ja-JP" altLang="en-US" smtClean="0"/>
              <a:t>諫早湾の現状と展望　     　　　　　　　　　実行委員会　大島弘三</a:t>
            </a:r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5674952" y="0"/>
            <a:ext cx="4341443" cy="344408"/>
          </a:xfrm>
          <a:prstGeom prst="rect">
            <a:avLst/>
          </a:prstGeom>
        </p:spPr>
        <p:txBody>
          <a:bodyPr vert="horz" lIns="96606" tIns="48303" rIns="96606" bIns="48303" rtlCol="0"/>
          <a:lstStyle>
            <a:lvl1pPr algn="r">
              <a:defRPr sz="1300"/>
            </a:lvl1pPr>
          </a:lstStyle>
          <a:p>
            <a:fld id="{A9F42E9C-2117-4155-AAB5-8158A75F3258}" type="datetimeFigureOut">
              <a:rPr kumimoji="1" lang="ja-JP" altLang="en-US" smtClean="0"/>
              <a:pPr/>
              <a:t>2014/4/7</a:t>
            </a:fld>
            <a:endParaRPr kumimoji="1"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3100388" y="515938"/>
            <a:ext cx="3817937" cy="2584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06" tIns="48303" rIns="96606" bIns="48303" rtlCol="0" anchor="ctr"/>
          <a:lstStyle/>
          <a:p>
            <a:endParaRPr lang="ja-JP" altLang="en-US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1001872" y="3271878"/>
            <a:ext cx="8014970" cy="3099673"/>
          </a:xfrm>
          <a:prstGeom prst="rect">
            <a:avLst/>
          </a:prstGeom>
        </p:spPr>
        <p:txBody>
          <a:bodyPr vert="horz" lIns="96606" tIns="48303" rIns="96606" bIns="48303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1" y="6542559"/>
            <a:ext cx="4341443" cy="344408"/>
          </a:xfrm>
          <a:prstGeom prst="rect">
            <a:avLst/>
          </a:prstGeom>
        </p:spPr>
        <p:txBody>
          <a:bodyPr vert="horz" lIns="96606" tIns="48303" rIns="96606" bIns="48303" rtlCol="0" anchor="b"/>
          <a:lstStyle>
            <a:lvl1pPr algn="l">
              <a:defRPr sz="1300"/>
            </a:lvl1pPr>
          </a:lstStyle>
          <a:p>
            <a:r>
              <a:rPr kumimoji="1" lang="ja-JP" altLang="en-US" smtClean="0"/>
              <a:t>詳細・お問い合わせは　</a:t>
            </a:r>
            <a:r>
              <a:rPr kumimoji="1" lang="en-US" altLang="ja-JP" smtClean="0"/>
              <a:t>tel/fax</a:t>
            </a:r>
            <a:r>
              <a:rPr kumimoji="1" lang="ja-JP" altLang="en-US" smtClean="0"/>
              <a:t>　</a:t>
            </a:r>
            <a:r>
              <a:rPr kumimoji="1" lang="en-US" altLang="ja-JP" smtClean="0"/>
              <a:t>0957-53-4557</a:t>
            </a:r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5674952" y="6542559"/>
            <a:ext cx="4341443" cy="344408"/>
          </a:xfrm>
          <a:prstGeom prst="rect">
            <a:avLst/>
          </a:prstGeom>
        </p:spPr>
        <p:txBody>
          <a:bodyPr vert="horz" lIns="96606" tIns="48303" rIns="96606" bIns="48303" rtlCol="0" anchor="b"/>
          <a:lstStyle>
            <a:lvl1pPr algn="r">
              <a:defRPr sz="1300"/>
            </a:lvl1pPr>
          </a:lstStyle>
          <a:p>
            <a:fld id="{65BBCEF6-BAA6-439E-B72D-6A1ACD062956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  <p:extLst>
      <p:ext uri="{BB962C8B-B14F-4D97-AF65-F5344CB8AC3E}">
        <p14:creationId xmlns="" xmlns:p14="http://schemas.microsoft.com/office/powerpoint/2010/main" val="1997399104"/>
      </p:ext>
    </p:extLst>
  </p:cSld>
  <p:clrMap bg1="lt1" tx1="dk1" bg2="lt2" tx2="dk2" accent1="accent1" accent2="accent2" accent3="accent3" accent4="accent4" accent5="accent5" accent6="accent6" hlink="hlink" folHlink="folHlink"/>
  <p:hf sldNum="0" ftr="0" dt="0"/>
  <p:notesStyle>
    <a:lvl1pPr marL="0" algn="l" defTabSz="896079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48040" algn="l" defTabSz="896079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896079" algn="l" defTabSz="896079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44119" algn="l" defTabSz="896079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792159" algn="l" defTabSz="896079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40196" algn="l" defTabSz="896079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688235" algn="l" defTabSz="896079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136274" algn="l" defTabSz="896079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584314" algn="l" defTabSz="896079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3100388" y="515938"/>
            <a:ext cx="3817937" cy="2584450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5" name="ヘッダー プレースホルダ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kumimoji="1" lang="ja-JP" altLang="en-US" smtClean="0"/>
              <a:t>諫早湾の現状と展望　     　　　　　　　　　実行委員会　大島弘三</a:t>
            </a:r>
            <a:endParaRPr kumimoji="1" lang="ja-JP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3100388" y="515938"/>
            <a:ext cx="3817937" cy="2584450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5" name="ヘッダー プレースホルダ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kumimoji="1" lang="ja-JP" altLang="en-US" smtClean="0"/>
              <a:t>諫早湾の現状と展望　     　　　　　　　　　実行委員会　大島弘三</a:t>
            </a:r>
            <a:endParaRPr kumimoji="1" lang="ja-JP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3100388" y="515938"/>
            <a:ext cx="3817937" cy="2584450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5" name="ヘッダー プレースホルダ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kumimoji="1" lang="ja-JP" altLang="en-US" smtClean="0"/>
              <a:t>諫早湾の現状と展望　     　　　　　　　　　実行委員会　大島弘三</a:t>
            </a:r>
            <a:endParaRPr kumimoji="1" lang="ja-JP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3100388" y="515938"/>
            <a:ext cx="3817937" cy="2584450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5" name="ヘッダー プレースホルダ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kumimoji="1" lang="ja-JP" altLang="en-US" smtClean="0"/>
              <a:t>諫早湾の現状と展望　     　　　　　　　　　実行委員会　大島弘三</a:t>
            </a:r>
            <a:endParaRPr kumimoji="1" lang="ja-JP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3100388" y="515938"/>
            <a:ext cx="3817937" cy="2584450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5" name="ヘッダー プレースホルダ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kumimoji="1" lang="ja-JP" altLang="en-US" smtClean="0"/>
              <a:t>諫早湾の現状と展望　     　　　　　　　　　実行委員会　大島弘三</a:t>
            </a:r>
            <a:endParaRPr kumimoji="1" lang="ja-JP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3100388" y="515938"/>
            <a:ext cx="3817937" cy="2584450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5" name="ヘッダー プレースホルダ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kumimoji="1" lang="ja-JP" altLang="en-US" smtClean="0"/>
              <a:t>諫早湾の現状と展望　     　　　　　　　　　実行委員会　大島弘三</a:t>
            </a:r>
            <a:endParaRPr kumimoji="1" lang="ja-JP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3100388" y="515938"/>
            <a:ext cx="3817937" cy="2584450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5" name="ヘッダー プレースホルダ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kumimoji="1" lang="ja-JP" altLang="en-US" smtClean="0"/>
              <a:t>諫早湾の現状と展望　     　　　　　　　　　実行委員会　大島弘三</a:t>
            </a:r>
            <a:endParaRPr kumimoji="1" lang="ja-JP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3100388" y="515938"/>
            <a:ext cx="3817937" cy="2584450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5" name="ヘッダー プレースホルダ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kumimoji="1" lang="ja-JP" altLang="en-US" smtClean="0"/>
              <a:t>諫早湾の現状と展望　     　　　　　　　　　実行委員会　大島弘三</a:t>
            </a:r>
            <a:endParaRPr kumimoji="1" lang="ja-JP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3100388" y="515938"/>
            <a:ext cx="3817937" cy="2584450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5" name="ヘッダー プレースホルダ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kumimoji="1" lang="ja-JP" altLang="en-US" smtClean="0"/>
              <a:t>諫早湾の現状と展望　     　　　　　　　　　実行委員会　大島弘三</a:t>
            </a:r>
            <a:endParaRPr kumimoji="1" lang="ja-JP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3100388" y="515938"/>
            <a:ext cx="3817937" cy="2584450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5" name="ヘッダー プレースホルダ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kumimoji="1" lang="ja-JP" altLang="en-US" smtClean="0"/>
              <a:t>諫早湾の現状と展望　     　　　　　　　　　実行委員会　大島弘三</a:t>
            </a:r>
            <a:endParaRPr kumimoji="1" lang="ja-JP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3100388" y="515938"/>
            <a:ext cx="3817937" cy="2584450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5" name="ヘッダー プレースホルダ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kumimoji="1" lang="ja-JP" altLang="en-US" smtClean="0"/>
              <a:t>諫早湾の現状と展望　     　　　　　　　　　実行委員会　大島弘三</a:t>
            </a:r>
            <a:endParaRPr kumimoji="1" lang="ja-JP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3100388" y="515938"/>
            <a:ext cx="3817937" cy="2584450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5" name="ヘッダー プレースホルダ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kumimoji="1" lang="ja-JP" altLang="en-US" smtClean="0"/>
              <a:t>諫早湾の現状と展望　     　　　　　　　　　実行委員会　大島弘三</a:t>
            </a:r>
            <a:endParaRPr kumimoji="1" lang="ja-JP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3100388" y="515938"/>
            <a:ext cx="3817937" cy="2584450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5" name="ヘッダー プレースホルダ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kumimoji="1" lang="ja-JP" altLang="en-US" smtClean="0"/>
              <a:t>諫早湾の現状と展望　     　　　　　　　　　実行委員会　大島弘三</a:t>
            </a:r>
            <a:endParaRPr kumimoji="1" lang="ja-JP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3100388" y="515938"/>
            <a:ext cx="3817937" cy="2584450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5" name="ヘッダー プレースホルダ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kumimoji="1" lang="ja-JP" altLang="en-US" smtClean="0"/>
              <a:t>諫早湾の現状と展望　     　　　　　　　　　実行委員会　大島弘三</a:t>
            </a:r>
            <a:endParaRPr kumimoji="1" lang="ja-JP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3100388" y="515938"/>
            <a:ext cx="3817937" cy="2584450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5" name="ヘッダー プレースホルダ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kumimoji="1" lang="ja-JP" altLang="en-US" smtClean="0"/>
              <a:t>諫早湾の現状と展望　     　　　　　　　　　実行委員会　大島弘三</a:t>
            </a:r>
            <a:endParaRPr kumimoji="1" lang="ja-JP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3100388" y="515938"/>
            <a:ext cx="3817937" cy="2584450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5" name="ヘッダー プレースホルダ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kumimoji="1" lang="ja-JP" altLang="en-US" smtClean="0"/>
              <a:t>諫早湾の現状と展望　     　　　　　　　　　実行委員会　大島弘三</a:t>
            </a:r>
            <a:endParaRPr kumimoji="1" lang="ja-JP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3100388" y="515938"/>
            <a:ext cx="3817937" cy="2584450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5" name="ヘッダー プレースホルダ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kumimoji="1" lang="ja-JP" altLang="en-US" smtClean="0"/>
              <a:t>諫早湾の現状と展望　     　　　　　　　　　実行委員会　大島弘三</a:t>
            </a:r>
            <a:endParaRPr kumimoji="1" lang="ja-JP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3100388" y="515938"/>
            <a:ext cx="3817937" cy="2584450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5" name="ヘッダー プレースホルダ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kumimoji="1" lang="ja-JP" altLang="en-US" smtClean="0"/>
              <a:t>諫早湾の現状と展望　     　　　　　　　　　実行委員会　大島弘三</a:t>
            </a:r>
            <a:endParaRPr kumimoji="1" lang="ja-JP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3100388" y="515938"/>
            <a:ext cx="3817937" cy="2584450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5" name="ヘッダー プレースホルダ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kumimoji="1" lang="ja-JP" altLang="en-US" smtClean="0"/>
              <a:t>諫早湾の現状と展望　     　　　　　　　　　実行委員会　大島弘三</a:t>
            </a:r>
            <a:endParaRPr kumimoji="1" lang="ja-JP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3100388" y="515938"/>
            <a:ext cx="3817937" cy="2584450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5" name="ヘッダー プレースホルダ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kumimoji="1" lang="ja-JP" altLang="en-US" smtClean="0"/>
              <a:t>諫早湾の現状と展望　     　　　　　　　　　実行委員会　大島弘三</a:t>
            </a:r>
            <a:endParaRPr kumimoji="1" lang="ja-JP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3100388" y="515938"/>
            <a:ext cx="3817937" cy="2584450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5" name="ヘッダー プレースホルダ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kumimoji="1" lang="ja-JP" altLang="en-US" smtClean="0"/>
              <a:t>諫早湾の現状と展望　     　　　　　　　　　実行委員会　大島弘三</a:t>
            </a:r>
            <a:endParaRPr kumimoji="1" lang="ja-JP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3100388" y="515938"/>
            <a:ext cx="3817937" cy="2584450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5" name="ヘッダー プレースホルダ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kumimoji="1" lang="ja-JP" altLang="en-US" smtClean="0"/>
              <a:t>諫早湾の現状と展望　     　　　　　　　　　実行委員会　大島弘三</a:t>
            </a:r>
            <a:endParaRPr kumimoji="1" lang="ja-JP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3100388" y="515938"/>
            <a:ext cx="3817937" cy="2584450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5" name="ヘッダー プレースホルダ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kumimoji="1" lang="ja-JP" altLang="en-US" smtClean="0"/>
              <a:t>諫早湾の現状と展望　     　　　　　　　　　実行委員会　大島弘三</a:t>
            </a:r>
            <a:endParaRPr kumimoji="1" lang="ja-JP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3100388" y="515938"/>
            <a:ext cx="3817937" cy="2584450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5" name="ヘッダー プレースホルダ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kumimoji="1" lang="ja-JP" altLang="en-US" smtClean="0"/>
              <a:t>諫早湾の現状と展望　     　　　　　　　　　実行委員会　大島弘三</a:t>
            </a:r>
            <a:endParaRPr kumimoji="1" lang="ja-JP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3100388" y="515938"/>
            <a:ext cx="3817937" cy="2584450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5" name="ヘッダー プレースホルダ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kumimoji="1" lang="ja-JP" altLang="en-US" smtClean="0"/>
              <a:t>諫早湾の現状と展望　     　　　　　　　　　実行委員会　大島弘三</a:t>
            </a:r>
            <a:endParaRPr kumimoji="1" lang="ja-JP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3100388" y="515938"/>
            <a:ext cx="3817937" cy="2584450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5" name="ヘッダー プレースホルダ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kumimoji="1" lang="ja-JP" altLang="en-US" smtClean="0"/>
              <a:t>諫早湾の現状と展望　     　　　　　　　　　実行委員会　大島弘三</a:t>
            </a:r>
            <a:endParaRPr kumimoji="1" lang="ja-JP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3100388" y="515938"/>
            <a:ext cx="3817937" cy="2584450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5" name="ヘッダー プレースホルダ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kumimoji="1" lang="ja-JP" altLang="en-US" smtClean="0"/>
              <a:t>諫早湾の現状と展望　     　　　　　　　　　実行委員会　大島弘三</a:t>
            </a:r>
            <a:endParaRPr kumimoji="1" lang="ja-JP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3100388" y="515938"/>
            <a:ext cx="3817937" cy="2584450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5" name="ヘッダー プレースホルダ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kumimoji="1" lang="ja-JP" altLang="en-US" smtClean="0"/>
              <a:t>諫早湾の現状と展望　     　　　　　　　　　実行委員会　大島弘三</a:t>
            </a:r>
            <a:endParaRPr kumimoji="1" lang="ja-JP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3100388" y="515938"/>
            <a:ext cx="3817937" cy="2584450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5" name="ヘッダー プレースホルダ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kumimoji="1" lang="ja-JP" altLang="en-US" smtClean="0"/>
              <a:t>諫早湾の現状と展望　     　　　　　　　　　実行委員会　大島弘三</a:t>
            </a:r>
            <a:endParaRPr kumimoji="1" lang="ja-JP" alt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3100388" y="515938"/>
            <a:ext cx="3817937" cy="2584450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5" name="ヘッダー プレースホルダ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kumimoji="1" lang="ja-JP" altLang="en-US" smtClean="0"/>
              <a:t>諫早湾の現状と展望　     　　　　　　　　　実行委員会　大島弘三</a:t>
            </a:r>
            <a:endParaRPr kumimoji="1" lang="ja-JP" alt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3100388" y="515938"/>
            <a:ext cx="3817937" cy="2584450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5" name="ヘッダー プレースホルダ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kumimoji="1" lang="ja-JP" altLang="en-US" smtClean="0"/>
              <a:t>諫早湾の現状と展望　     　　　　　　　　　実行委員会　大島弘三</a:t>
            </a:r>
            <a:endParaRPr kumimoji="1" lang="ja-JP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3100388" y="515938"/>
            <a:ext cx="3817937" cy="2584450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5" name="ヘッダー プレースホルダ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kumimoji="1" lang="ja-JP" altLang="en-US" smtClean="0"/>
              <a:t>諫早湾の現状と展望　     　　　　　　　　　実行委員会　大島弘三</a:t>
            </a:r>
            <a:endParaRPr kumimoji="1" lang="ja-JP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3100388" y="515938"/>
            <a:ext cx="3817937" cy="2584450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5" name="ヘッダー プレースホルダ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kumimoji="1" lang="ja-JP" altLang="en-US" smtClean="0"/>
              <a:t>諫早湾の現状と展望　     　　　　　　　　　実行委員会　大島弘三</a:t>
            </a:r>
            <a:endParaRPr kumimoji="1" lang="ja-JP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3100388" y="515938"/>
            <a:ext cx="3817937" cy="2584450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5" name="ヘッダー プレースホルダ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kumimoji="1" lang="ja-JP" altLang="en-US" smtClean="0"/>
              <a:t>諫早湾の現状と展望　     　　　　　　　　　実行委員会　大島弘三</a:t>
            </a:r>
            <a:endParaRPr kumimoji="1" lang="ja-JP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3100388" y="515938"/>
            <a:ext cx="3817937" cy="2584450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5" name="ヘッダー プレースホルダ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kumimoji="1" lang="ja-JP" altLang="en-US" smtClean="0"/>
              <a:t>諫早湾の現状と展望　     　　　　　　　　　実行委員会　大島弘三</a:t>
            </a:r>
            <a:endParaRPr kumimoji="1" lang="ja-JP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3100388" y="515938"/>
            <a:ext cx="3817937" cy="2584450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5" name="ヘッダー プレースホルダ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kumimoji="1" lang="ja-JP" altLang="en-US" smtClean="0"/>
              <a:t>諫早湾の現状と展望　     　　　　　　　　　実行委員会　大島弘三</a:t>
            </a:r>
            <a:endParaRPr kumimoji="1" lang="ja-JP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3100388" y="515938"/>
            <a:ext cx="3817937" cy="2584450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5" name="ヘッダー プレースホルダ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kumimoji="1" lang="ja-JP" altLang="en-US" smtClean="0"/>
              <a:t>諫早湾の現状と展望　     　　　　　　　　　実行委員会　大島弘三</a:t>
            </a:r>
            <a:endParaRPr kumimoji="1" lang="ja-JP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785696" y="2203415"/>
            <a:ext cx="8904526" cy="1520387"/>
          </a:xfrm>
        </p:spPr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71387" y="4019338"/>
            <a:ext cx="7333139" cy="181264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480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960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441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921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401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6882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362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584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 サブタイトルの書式設定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7FC50-9FB4-430D-9701-063760D729AE}" type="datetimeFigureOut">
              <a:rPr kumimoji="1" lang="ja-JP" altLang="en-US" smtClean="0"/>
              <a:pPr/>
              <a:t>2014/4/7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3AA09-649B-4B54-8974-865334E6A570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7FC50-9FB4-430D-9701-063760D729AE}" type="datetimeFigureOut">
              <a:rPr kumimoji="1" lang="ja-JP" altLang="en-US" smtClean="0"/>
              <a:pPr/>
              <a:t>2014/4/7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3AA09-649B-4B54-8974-865334E6A570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7595037" y="284050"/>
            <a:ext cx="2357080" cy="6051994"/>
          </a:xfrm>
        </p:spPr>
        <p:txBody>
          <a:bodyPr vert="eaVert"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523797" y="284050"/>
            <a:ext cx="6896643" cy="6051994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7FC50-9FB4-430D-9701-063760D729AE}" type="datetimeFigureOut">
              <a:rPr kumimoji="1" lang="ja-JP" altLang="en-US" smtClean="0"/>
              <a:pPr/>
              <a:t>2014/4/7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3AA09-649B-4B54-8974-865334E6A570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7FC50-9FB4-430D-9701-063760D729AE}" type="datetimeFigureOut">
              <a:rPr kumimoji="1" lang="ja-JP" altLang="en-US" smtClean="0"/>
              <a:pPr/>
              <a:t>2014/4/7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3AA09-649B-4B54-8974-865334E6A570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27526" y="4557880"/>
            <a:ext cx="8904526" cy="1408738"/>
          </a:xfrm>
        </p:spPr>
        <p:txBody>
          <a:bodyPr anchor="t"/>
          <a:lstStyle>
            <a:lvl1pPr algn="l">
              <a:defRPr sz="3900" b="1" cap="all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827526" y="3006298"/>
            <a:ext cx="8904526" cy="1551584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4804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9607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4411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79215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4019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68823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3627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584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7FC50-9FB4-430D-9701-063760D729AE}" type="datetimeFigureOut">
              <a:rPr kumimoji="1" lang="ja-JP" altLang="en-US" smtClean="0"/>
              <a:pPr/>
              <a:t>2014/4/7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3AA09-649B-4B54-8974-865334E6A570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523795" y="1655024"/>
            <a:ext cx="4626862" cy="4681019"/>
          </a:xfrm>
        </p:spPr>
        <p:txBody>
          <a:bodyPr/>
          <a:lstStyle>
            <a:lvl1pPr>
              <a:defRPr sz="27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5325256" y="1655024"/>
            <a:ext cx="4626862" cy="4681019"/>
          </a:xfrm>
        </p:spPr>
        <p:txBody>
          <a:bodyPr/>
          <a:lstStyle>
            <a:lvl1pPr>
              <a:defRPr sz="27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7FC50-9FB4-430D-9701-063760D729AE}" type="datetimeFigureOut">
              <a:rPr kumimoji="1" lang="ja-JP" altLang="en-US" smtClean="0"/>
              <a:pPr/>
              <a:t>2014/4/7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3AA09-649B-4B54-8974-865334E6A570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523796" y="1587706"/>
            <a:ext cx="4628681" cy="66168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48040" indent="0">
              <a:buNone/>
              <a:defRPr sz="2000" b="1"/>
            </a:lvl2pPr>
            <a:lvl3pPr marL="896079" indent="0">
              <a:buNone/>
              <a:defRPr sz="1800" b="1"/>
            </a:lvl3pPr>
            <a:lvl4pPr marL="1344119" indent="0">
              <a:buNone/>
              <a:defRPr sz="1500" b="1"/>
            </a:lvl4pPr>
            <a:lvl5pPr marL="1792159" indent="0">
              <a:buNone/>
              <a:defRPr sz="1500" b="1"/>
            </a:lvl5pPr>
            <a:lvl6pPr marL="2240196" indent="0">
              <a:buNone/>
              <a:defRPr sz="1500" b="1"/>
            </a:lvl6pPr>
            <a:lvl7pPr marL="2688235" indent="0">
              <a:buNone/>
              <a:defRPr sz="1500" b="1"/>
            </a:lvl7pPr>
            <a:lvl8pPr marL="3136274" indent="0">
              <a:buNone/>
              <a:defRPr sz="1500" b="1"/>
            </a:lvl8pPr>
            <a:lvl9pPr marL="3584314" indent="0">
              <a:buNone/>
              <a:defRPr sz="15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523796" y="2249385"/>
            <a:ext cx="4628681" cy="408665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5321623" y="1587706"/>
            <a:ext cx="4630499" cy="66168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48040" indent="0">
              <a:buNone/>
              <a:defRPr sz="2000" b="1"/>
            </a:lvl2pPr>
            <a:lvl3pPr marL="896079" indent="0">
              <a:buNone/>
              <a:defRPr sz="1800" b="1"/>
            </a:lvl3pPr>
            <a:lvl4pPr marL="1344119" indent="0">
              <a:buNone/>
              <a:defRPr sz="1500" b="1"/>
            </a:lvl4pPr>
            <a:lvl5pPr marL="1792159" indent="0">
              <a:buNone/>
              <a:defRPr sz="1500" b="1"/>
            </a:lvl5pPr>
            <a:lvl6pPr marL="2240196" indent="0">
              <a:buNone/>
              <a:defRPr sz="1500" b="1"/>
            </a:lvl6pPr>
            <a:lvl7pPr marL="2688235" indent="0">
              <a:buNone/>
              <a:defRPr sz="1500" b="1"/>
            </a:lvl7pPr>
            <a:lvl8pPr marL="3136274" indent="0">
              <a:buNone/>
              <a:defRPr sz="1500" b="1"/>
            </a:lvl8pPr>
            <a:lvl9pPr marL="3584314" indent="0">
              <a:buNone/>
              <a:defRPr sz="15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5321623" y="2249385"/>
            <a:ext cx="4630499" cy="408665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7FC50-9FB4-430D-9701-063760D729AE}" type="datetimeFigureOut">
              <a:rPr kumimoji="1" lang="ja-JP" altLang="en-US" smtClean="0"/>
              <a:pPr/>
              <a:t>2014/4/7</a:t>
            </a:fld>
            <a:endParaRPr kumimoji="1" lang="ja-JP" altLang="en-US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3AA09-649B-4B54-8974-865334E6A570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7FC50-9FB4-430D-9701-063760D729AE}" type="datetimeFigureOut">
              <a:rPr kumimoji="1" lang="ja-JP" altLang="en-US" smtClean="0"/>
              <a:pPr/>
              <a:t>2014/4/7</a:t>
            </a:fld>
            <a:endParaRPr kumimoji="1"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3AA09-649B-4B54-8974-865334E6A570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7FC50-9FB4-430D-9701-063760D729AE}" type="datetimeFigureOut">
              <a:rPr kumimoji="1" lang="ja-JP" altLang="en-US" smtClean="0"/>
              <a:pPr/>
              <a:t>2014/4/7</a:t>
            </a:fld>
            <a:endParaRPr kumimoji="1"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3AA09-649B-4B54-8974-865334E6A570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23799" y="282405"/>
            <a:ext cx="3446503" cy="120186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095792" y="282409"/>
            <a:ext cx="5856326" cy="6053636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523799" y="1484270"/>
            <a:ext cx="3446503" cy="4851775"/>
          </a:xfrm>
        </p:spPr>
        <p:txBody>
          <a:bodyPr/>
          <a:lstStyle>
            <a:lvl1pPr marL="0" indent="0">
              <a:buNone/>
              <a:defRPr sz="1400"/>
            </a:lvl1pPr>
            <a:lvl2pPr marL="448040" indent="0">
              <a:buNone/>
              <a:defRPr sz="1200"/>
            </a:lvl2pPr>
            <a:lvl3pPr marL="896079" indent="0">
              <a:buNone/>
              <a:defRPr sz="900"/>
            </a:lvl3pPr>
            <a:lvl4pPr marL="1344119" indent="0">
              <a:buNone/>
              <a:defRPr sz="900"/>
            </a:lvl4pPr>
            <a:lvl5pPr marL="1792159" indent="0">
              <a:buNone/>
              <a:defRPr sz="900"/>
            </a:lvl5pPr>
            <a:lvl6pPr marL="2240196" indent="0">
              <a:buNone/>
              <a:defRPr sz="900"/>
            </a:lvl6pPr>
            <a:lvl7pPr marL="2688235" indent="0">
              <a:buNone/>
              <a:defRPr sz="900"/>
            </a:lvl7pPr>
            <a:lvl8pPr marL="3136274" indent="0">
              <a:buNone/>
              <a:defRPr sz="900"/>
            </a:lvl8pPr>
            <a:lvl9pPr marL="3584314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7FC50-9FB4-430D-9701-063760D729AE}" type="datetimeFigureOut">
              <a:rPr kumimoji="1" lang="ja-JP" altLang="en-US" smtClean="0"/>
              <a:pPr/>
              <a:t>2014/4/7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3AA09-649B-4B54-8974-865334E6A570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053352" y="4965068"/>
            <a:ext cx="6285548" cy="58615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2053352" y="633768"/>
            <a:ext cx="6285548" cy="4255770"/>
          </a:xfrm>
        </p:spPr>
        <p:txBody>
          <a:bodyPr/>
          <a:lstStyle>
            <a:lvl1pPr marL="0" indent="0">
              <a:buNone/>
              <a:defRPr sz="3200"/>
            </a:lvl1pPr>
            <a:lvl2pPr marL="448040" indent="0">
              <a:buNone/>
              <a:defRPr sz="2700"/>
            </a:lvl2pPr>
            <a:lvl3pPr marL="896079" indent="0">
              <a:buNone/>
              <a:defRPr sz="2400"/>
            </a:lvl3pPr>
            <a:lvl4pPr marL="1344119" indent="0">
              <a:buNone/>
              <a:defRPr sz="2000"/>
            </a:lvl4pPr>
            <a:lvl5pPr marL="1792159" indent="0">
              <a:buNone/>
              <a:defRPr sz="2000"/>
            </a:lvl5pPr>
            <a:lvl6pPr marL="2240196" indent="0">
              <a:buNone/>
              <a:defRPr sz="2000"/>
            </a:lvl6pPr>
            <a:lvl7pPr marL="2688235" indent="0">
              <a:buNone/>
              <a:defRPr sz="2000"/>
            </a:lvl7pPr>
            <a:lvl8pPr marL="3136274" indent="0">
              <a:buNone/>
              <a:defRPr sz="2000"/>
            </a:lvl8pPr>
            <a:lvl9pPr marL="3584314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2053352" y="5551219"/>
            <a:ext cx="6285548" cy="832436"/>
          </a:xfrm>
        </p:spPr>
        <p:txBody>
          <a:bodyPr/>
          <a:lstStyle>
            <a:lvl1pPr marL="0" indent="0">
              <a:buNone/>
              <a:defRPr sz="1400"/>
            </a:lvl1pPr>
            <a:lvl2pPr marL="448040" indent="0">
              <a:buNone/>
              <a:defRPr sz="1200"/>
            </a:lvl2pPr>
            <a:lvl3pPr marL="896079" indent="0">
              <a:buNone/>
              <a:defRPr sz="900"/>
            </a:lvl3pPr>
            <a:lvl4pPr marL="1344119" indent="0">
              <a:buNone/>
              <a:defRPr sz="900"/>
            </a:lvl4pPr>
            <a:lvl5pPr marL="1792159" indent="0">
              <a:buNone/>
              <a:defRPr sz="900"/>
            </a:lvl5pPr>
            <a:lvl6pPr marL="2240196" indent="0">
              <a:buNone/>
              <a:defRPr sz="900"/>
            </a:lvl6pPr>
            <a:lvl7pPr marL="2688235" indent="0">
              <a:buNone/>
              <a:defRPr sz="900"/>
            </a:lvl7pPr>
            <a:lvl8pPr marL="3136274" indent="0">
              <a:buNone/>
              <a:defRPr sz="900"/>
            </a:lvl8pPr>
            <a:lvl9pPr marL="3584314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7FC50-9FB4-430D-9701-063760D729AE}" type="datetimeFigureOut">
              <a:rPr kumimoji="1" lang="ja-JP" altLang="en-US" smtClean="0"/>
              <a:pPr/>
              <a:t>2014/4/7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3AA09-649B-4B54-8974-865334E6A570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523796" y="284048"/>
            <a:ext cx="9428322" cy="1182158"/>
          </a:xfrm>
          <a:prstGeom prst="rect">
            <a:avLst/>
          </a:prstGeom>
        </p:spPr>
        <p:txBody>
          <a:bodyPr vert="horz" lIns="89609" tIns="44803" rIns="89609" bIns="44803" rtlCol="0" anchor="ctr">
            <a:normAutofit/>
          </a:bodyPr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523796" y="1655024"/>
            <a:ext cx="9428322" cy="4681019"/>
          </a:xfrm>
          <a:prstGeom prst="rect">
            <a:avLst/>
          </a:prstGeom>
        </p:spPr>
        <p:txBody>
          <a:bodyPr vert="horz" lIns="89609" tIns="44803" rIns="89609" bIns="44803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523797" y="6574118"/>
            <a:ext cx="2444380" cy="377634"/>
          </a:xfrm>
          <a:prstGeom prst="rect">
            <a:avLst/>
          </a:prstGeom>
        </p:spPr>
        <p:txBody>
          <a:bodyPr vert="horz" lIns="89609" tIns="44803" rIns="89609" bIns="44803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27FC50-9FB4-430D-9701-063760D729AE}" type="datetimeFigureOut">
              <a:rPr kumimoji="1" lang="ja-JP" altLang="en-US" smtClean="0"/>
              <a:pPr/>
              <a:t>2014/4/7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579271" y="6574118"/>
            <a:ext cx="3317372" cy="377634"/>
          </a:xfrm>
          <a:prstGeom prst="rect">
            <a:avLst/>
          </a:prstGeom>
        </p:spPr>
        <p:txBody>
          <a:bodyPr vert="horz" lIns="89609" tIns="44803" rIns="89609" bIns="44803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7507738" y="6574118"/>
            <a:ext cx="2444380" cy="377634"/>
          </a:xfrm>
          <a:prstGeom prst="rect">
            <a:avLst/>
          </a:prstGeom>
        </p:spPr>
        <p:txBody>
          <a:bodyPr vert="horz" lIns="89609" tIns="44803" rIns="89609" bIns="44803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3AA09-649B-4B54-8974-865334E6A570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896079" rtl="0" eaLnBrk="1" latinLnBrk="0" hangingPunct="1">
        <a:spcBef>
          <a:spcPct val="0"/>
        </a:spcBef>
        <a:buNone/>
        <a:defRPr kumimoji="1" sz="4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36031" indent="-336031" algn="l" defTabSz="896079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28063" indent="-280024" algn="l" defTabSz="896079" rtl="0" eaLnBrk="1" latinLnBrk="0" hangingPunct="1">
        <a:spcBef>
          <a:spcPct val="20000"/>
        </a:spcBef>
        <a:buFont typeface="Arial" pitchFamily="34" charset="0"/>
        <a:buChar char="–"/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120099" indent="-224019" algn="l" defTabSz="896079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68137" indent="-224019" algn="l" defTabSz="896079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16176" indent="-224019" algn="l" defTabSz="896079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464217" indent="-224019" algn="l" defTabSz="896079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12254" indent="-224019" algn="l" defTabSz="896079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360294" indent="-224019" algn="l" defTabSz="896079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08335" indent="-224019" algn="l" defTabSz="896079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896079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48040" algn="l" defTabSz="896079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96079" algn="l" defTabSz="896079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44119" algn="l" defTabSz="896079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92159" algn="l" defTabSz="896079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40196" algn="l" defTabSz="896079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88235" algn="l" defTabSz="896079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36274" algn="l" defTabSz="896079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584314" algn="l" defTabSz="896079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コンテンツ プレースホルダ 3" descr="P1130417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103083" y="-206702"/>
            <a:ext cx="6066285" cy="729965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928051" y="1312230"/>
            <a:ext cx="4289827" cy="2606623"/>
          </a:xfr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0"/>
          </a:effectLst>
        </p:spPr>
        <p:txBody>
          <a:bodyPr>
            <a:normAutofit fontScale="90000"/>
          </a:bodyPr>
          <a:lstStyle/>
          <a:p>
            <a:r>
              <a:rPr lang="en-US" altLang="ja-JP" sz="3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altLang="ja-JP" sz="3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ja-JP" altLang="en-US" sz="3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諫早湾の現状</a:t>
            </a:r>
            <a:r>
              <a:rPr lang="en-US" altLang="ja-JP" sz="3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altLang="ja-JP" sz="3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ja-JP" altLang="en-US" sz="3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と</a:t>
            </a:r>
            <a:r>
              <a:rPr lang="en-US" altLang="ja-JP" sz="3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altLang="ja-JP" sz="3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ja-JP" altLang="en-US" sz="3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展望</a:t>
            </a:r>
            <a:r>
              <a:rPr lang="en-US" altLang="ja-JP" sz="3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altLang="ja-JP" sz="3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ja-JP" altLang="en-US" sz="35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083004" y="4961501"/>
            <a:ext cx="1232538" cy="367480"/>
          </a:xfrm>
          <a:prstGeom prst="rect">
            <a:avLst/>
          </a:prstGeom>
          <a:noFill/>
        </p:spPr>
        <p:txBody>
          <a:bodyPr wrap="none" lIns="89609" tIns="44803" rIns="89609" bIns="44803" rtlCol="0">
            <a:spAutoFit/>
          </a:bodyPr>
          <a:lstStyle/>
          <a:p>
            <a:r>
              <a:rPr kumimoji="1" lang="en-US" altLang="ja-JP" dirty="0" smtClean="0"/>
              <a:t>2014.04.12</a:t>
            </a:r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670525" y="5333876"/>
            <a:ext cx="2309906" cy="398258"/>
          </a:xfrm>
          <a:prstGeom prst="rect">
            <a:avLst/>
          </a:prstGeom>
          <a:noFill/>
        </p:spPr>
        <p:txBody>
          <a:bodyPr wrap="square" lIns="89609" tIns="44803" rIns="89609" bIns="44803" rtlCol="0">
            <a:spAutoFit/>
          </a:bodyPr>
          <a:lstStyle/>
          <a:p>
            <a:r>
              <a:rPr lang="ja-JP" altLang="en-US" sz="2000" b="1" dirty="0" smtClean="0">
                <a:latin typeface="AR丸ゴシック体M" pitchFamily="49" charset="-128"/>
                <a:ea typeface="AR丸ゴシック体M" pitchFamily="49" charset="-128"/>
              </a:rPr>
              <a:t>　 大島弘三</a:t>
            </a:r>
            <a:endParaRPr lang="en-US" altLang="ja-JP" sz="2000" b="1" dirty="0" smtClean="0">
              <a:latin typeface="AR丸ゴシック体M" pitchFamily="49" charset="-128"/>
              <a:ea typeface="AR丸ゴシック体M" pitchFamily="49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開門に対する農水省の本音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r>
              <a:rPr kumimoji="1" lang="ja-JP" altLang="en-US" dirty="0" smtClean="0"/>
              <a:t>干拓事業の不当性が暴かれるのを防ぎたい。</a:t>
            </a:r>
            <a:endParaRPr kumimoji="1" lang="en-US" altLang="ja-JP" dirty="0" smtClean="0"/>
          </a:p>
          <a:p>
            <a:pPr>
              <a:buNone/>
            </a:pPr>
            <a:endParaRPr lang="en-US" altLang="ja-JP" dirty="0" smtClean="0"/>
          </a:p>
          <a:p>
            <a:pPr>
              <a:buNone/>
            </a:pPr>
            <a:r>
              <a:rPr kumimoji="1" lang="en-US" altLang="ja-JP" dirty="0" smtClean="0"/>
              <a:t>  </a:t>
            </a:r>
            <a:r>
              <a:rPr kumimoji="1" lang="ja-JP" altLang="en-US" dirty="0" smtClean="0"/>
              <a:t>　　</a:t>
            </a:r>
            <a:r>
              <a:rPr lang="ja-JP" altLang="en-US" sz="2400" dirty="0" smtClean="0"/>
              <a:t>長崎県知事・諫早市長</a:t>
            </a:r>
            <a:endParaRPr lang="en-US" altLang="ja-JP" sz="2400" dirty="0" smtClean="0"/>
          </a:p>
          <a:p>
            <a:pPr>
              <a:buNone/>
            </a:pPr>
            <a:r>
              <a:rPr lang="ja-JP" altLang="en-US" sz="2400" dirty="0" smtClean="0"/>
              <a:t>        　金子前知事（現・参議院議員）</a:t>
            </a:r>
            <a:endParaRPr lang="en-US" altLang="ja-JP" sz="2400" dirty="0" smtClean="0"/>
          </a:p>
          <a:p>
            <a:pPr>
              <a:buNone/>
            </a:pPr>
            <a:r>
              <a:rPr lang="ja-JP" altLang="en-US" sz="2400" dirty="0" smtClean="0"/>
              <a:t>　　  　谷川衆議院議員</a:t>
            </a:r>
            <a:endParaRPr lang="en-US" altLang="ja-JP" sz="2400" dirty="0" smtClean="0"/>
          </a:p>
          <a:p>
            <a:pPr>
              <a:buNone/>
            </a:pPr>
            <a:r>
              <a:rPr lang="en-US" altLang="ja-JP" sz="2400" dirty="0" smtClean="0"/>
              <a:t>         </a:t>
            </a:r>
            <a:r>
              <a:rPr lang="ja-JP" altLang="en-US" sz="2400" dirty="0" smtClean="0"/>
              <a:t>  長崎県議会・諫早市議会議員</a:t>
            </a:r>
            <a:endParaRPr lang="en-US" altLang="ja-JP" sz="2400" dirty="0" smtClean="0"/>
          </a:p>
          <a:p>
            <a:pPr>
              <a:buNone/>
            </a:pPr>
            <a:endParaRPr lang="en-US" altLang="ja-JP" sz="2400" dirty="0" smtClean="0"/>
          </a:p>
          <a:p>
            <a:pPr>
              <a:buNone/>
            </a:pPr>
            <a:r>
              <a:rPr lang="ja-JP" altLang="en-US" sz="2400" dirty="0" smtClean="0"/>
              <a:t>とるべき道は　　</a:t>
            </a:r>
            <a:r>
              <a:rPr lang="en-US" altLang="ja-JP" sz="2400" dirty="0" smtClean="0"/>
              <a:t>-----------------------------------------------------------</a:t>
            </a:r>
          </a:p>
          <a:p>
            <a:pPr>
              <a:buNone/>
            </a:pPr>
            <a:r>
              <a:rPr lang="ja-JP" altLang="en-US" sz="2400" dirty="0" smtClean="0"/>
              <a:t>　科学的な調査でその事実を判断。</a:t>
            </a:r>
            <a:endParaRPr lang="en-US" altLang="ja-JP" sz="2400" dirty="0" smtClean="0"/>
          </a:p>
          <a:p>
            <a:pPr>
              <a:buNone/>
            </a:pPr>
            <a:r>
              <a:rPr lang="ja-JP" altLang="en-US" sz="2400" dirty="0" smtClean="0"/>
              <a:t>　誤りであれば、潔く方針転換。</a:t>
            </a:r>
            <a:endParaRPr lang="en-US" altLang="ja-JP" sz="2400" dirty="0" smtClean="0"/>
          </a:p>
          <a:p>
            <a:pPr>
              <a:buNone/>
            </a:pPr>
            <a:endParaRPr lang="en-US" altLang="ja-JP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長崎県、諫早市の動き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kumimoji="1" lang="ja-JP" altLang="en-US" dirty="0" smtClean="0"/>
              <a:t>・県</a:t>
            </a:r>
            <a:r>
              <a:rPr lang="ja-JP" altLang="en-US" dirty="0" smtClean="0"/>
              <a:t>と市の</a:t>
            </a:r>
            <a:r>
              <a:rPr kumimoji="1" lang="ja-JP" altLang="en-US" dirty="0" smtClean="0"/>
              <a:t>プロパガンダ</a:t>
            </a:r>
            <a:endParaRPr kumimoji="1" lang="en-US" altLang="ja-JP" dirty="0" smtClean="0"/>
          </a:p>
          <a:p>
            <a:pPr>
              <a:buNone/>
            </a:pPr>
            <a:r>
              <a:rPr lang="ja-JP" altLang="en-US" dirty="0" smtClean="0"/>
              <a:t>　</a:t>
            </a:r>
            <a:r>
              <a:rPr lang="ja-JP" altLang="en-US" sz="2400" b="1" dirty="0" smtClean="0">
                <a:latin typeface="AR丸ゴシック体M" pitchFamily="49" charset="-128"/>
                <a:ea typeface="AR丸ゴシック体M" pitchFamily="49" charset="-128"/>
              </a:rPr>
              <a:t>「県政だより」「市政だより」「堤防道路などの立て看板」「ホームページ」　での宣伝</a:t>
            </a:r>
            <a:endParaRPr lang="en-US" altLang="ja-JP" sz="2400" b="1" dirty="0" smtClean="0">
              <a:latin typeface="AR丸ゴシック体M" pitchFamily="49" charset="-128"/>
              <a:ea typeface="AR丸ゴシック体M" pitchFamily="49" charset="-128"/>
            </a:endParaRPr>
          </a:p>
          <a:p>
            <a:pPr>
              <a:buNone/>
            </a:pPr>
            <a:r>
              <a:rPr lang="en-US" altLang="ja-JP" sz="2400" b="1" dirty="0" smtClean="0">
                <a:latin typeface="AR丸ゴシック体M" pitchFamily="49" charset="-128"/>
                <a:ea typeface="AR丸ゴシック体M" pitchFamily="49" charset="-128"/>
              </a:rPr>
              <a:t> </a:t>
            </a:r>
            <a:r>
              <a:rPr lang="ja-JP" altLang="en-US" sz="2400" b="1" dirty="0" smtClean="0">
                <a:latin typeface="AR丸ゴシック体M" pitchFamily="49" charset="-128"/>
                <a:ea typeface="AR丸ゴシック体M" pitchFamily="49" charset="-128"/>
              </a:rPr>
              <a:t>　町内回覧板での訴訟支援金募集　 決起集会</a:t>
            </a:r>
            <a:endParaRPr lang="en-US" altLang="ja-JP" sz="2400" b="1" dirty="0" smtClean="0">
              <a:latin typeface="AR丸ゴシック体M" pitchFamily="49" charset="-128"/>
              <a:ea typeface="AR丸ゴシック体M" pitchFamily="49" charset="-128"/>
            </a:endParaRPr>
          </a:p>
          <a:p>
            <a:pPr>
              <a:buNone/>
            </a:pPr>
            <a:endParaRPr lang="en-US" altLang="ja-JP" sz="2400" b="1" dirty="0" smtClean="0">
              <a:latin typeface="AR丸ゴシック体M" pitchFamily="49" charset="-128"/>
              <a:ea typeface="AR丸ゴシック体M" pitchFamily="49" charset="-128"/>
            </a:endParaRPr>
          </a:p>
          <a:p>
            <a:r>
              <a:rPr lang="ja-JP" altLang="en-US" dirty="0" smtClean="0"/>
              <a:t>県議会と市議会</a:t>
            </a:r>
            <a:endParaRPr lang="en-US" altLang="ja-JP" dirty="0" smtClean="0"/>
          </a:p>
          <a:p>
            <a:pPr>
              <a:buNone/>
            </a:pPr>
            <a:r>
              <a:rPr lang="ja-JP" altLang="en-US" b="1" dirty="0" smtClean="0">
                <a:latin typeface="AR丸ゴシック体M" pitchFamily="49" charset="-128"/>
                <a:ea typeface="AR丸ゴシック体M" pitchFamily="49" charset="-128"/>
              </a:rPr>
              <a:t>　　</a:t>
            </a:r>
            <a:r>
              <a:rPr lang="ja-JP" altLang="en-US" sz="2400" b="1" dirty="0" smtClean="0">
                <a:latin typeface="AR丸ゴシック体M" pitchFamily="49" charset="-128"/>
                <a:ea typeface="AR丸ゴシック体M" pitchFamily="49" charset="-128"/>
              </a:rPr>
              <a:t>開門反対決議   </a:t>
            </a:r>
            <a:endParaRPr lang="en-US" altLang="ja-JP" sz="2400" b="1" dirty="0" smtClean="0">
              <a:latin typeface="AR丸ゴシック体M" pitchFamily="49" charset="-128"/>
              <a:ea typeface="AR丸ゴシック体M" pitchFamily="49" charset="-128"/>
            </a:endParaRPr>
          </a:p>
          <a:p>
            <a:pPr>
              <a:buNone/>
            </a:pPr>
            <a:r>
              <a:rPr lang="ja-JP" altLang="en-US" sz="2400" b="1" dirty="0" smtClean="0">
                <a:latin typeface="AR丸ゴシック体M" pitchFamily="49" charset="-128"/>
                <a:ea typeface="AR丸ゴシック体M" pitchFamily="49" charset="-128"/>
              </a:rPr>
              <a:t>　　 県議会１００条委員会</a:t>
            </a:r>
            <a:endParaRPr lang="en-US" altLang="ja-JP" sz="2400" b="1" dirty="0" smtClean="0">
              <a:latin typeface="AR丸ゴシック体M" pitchFamily="49" charset="-128"/>
              <a:ea typeface="AR丸ゴシック体M" pitchFamily="49" charset="-128"/>
            </a:endParaRPr>
          </a:p>
          <a:p>
            <a:endParaRPr kumimoji="1" lang="ja-JP" altLang="en-US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内外の事例</a:t>
            </a:r>
            <a:r>
              <a:rPr lang="ja-JP" altLang="en-US" dirty="0" smtClean="0"/>
              <a:t>に学べ </a:t>
            </a:r>
            <a:r>
              <a:rPr lang="en-US" altLang="ja-JP" dirty="0" smtClean="0"/>
              <a:t>( 1 )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ja-JP" altLang="en-US" sz="2000" b="1" dirty="0" smtClean="0"/>
              <a:t>　　</a:t>
            </a:r>
            <a:endParaRPr lang="en-US" altLang="ja-JP" sz="2000" b="1" dirty="0" smtClean="0"/>
          </a:p>
          <a:p>
            <a:pPr>
              <a:buNone/>
            </a:pPr>
            <a:r>
              <a:rPr lang="ja-JP" altLang="en-US" sz="2000" b="1" dirty="0" smtClean="0"/>
              <a:t>　・　</a:t>
            </a:r>
            <a:r>
              <a:rPr kumimoji="1" lang="ja-JP" altLang="en-US" dirty="0" smtClean="0">
                <a:latin typeface="AR丸ゴシック体M" pitchFamily="49" charset="-128"/>
                <a:ea typeface="AR丸ゴシック体M" pitchFamily="49" charset="-128"/>
              </a:rPr>
              <a:t>韓国・始華（シファ）湖</a:t>
            </a:r>
            <a:endParaRPr kumimoji="1" lang="en-US" altLang="ja-JP" dirty="0" smtClean="0">
              <a:latin typeface="AR丸ゴシック体M" pitchFamily="49" charset="-128"/>
              <a:ea typeface="AR丸ゴシック体M" pitchFamily="49" charset="-128"/>
            </a:endParaRPr>
          </a:p>
          <a:p>
            <a:pPr>
              <a:buNone/>
            </a:pPr>
            <a:r>
              <a:rPr lang="ja-JP" altLang="en-US" dirty="0" smtClean="0">
                <a:latin typeface="AR丸ゴシック体M" pitchFamily="49" charset="-128"/>
                <a:ea typeface="AR丸ゴシック体M" pitchFamily="49" charset="-128"/>
              </a:rPr>
              <a:t>　　</a:t>
            </a:r>
            <a:r>
              <a:rPr lang="en-US" altLang="ja-JP" sz="2000" b="1" dirty="0" smtClean="0">
                <a:latin typeface="AR丸ゴシック体M" pitchFamily="49" charset="-128"/>
                <a:ea typeface="AR丸ゴシック体M" pitchFamily="49" charset="-128"/>
              </a:rPr>
              <a:t>94</a:t>
            </a:r>
            <a:r>
              <a:rPr lang="ja-JP" altLang="en-US" sz="2000" b="1" dirty="0" smtClean="0">
                <a:latin typeface="AR丸ゴシック体M" pitchFamily="49" charset="-128"/>
                <a:ea typeface="AR丸ゴシック体M" pitchFamily="49" charset="-128"/>
              </a:rPr>
              <a:t>年 締切　　</a:t>
            </a:r>
            <a:r>
              <a:rPr lang="en-US" altLang="ja-JP" sz="2000" b="1" dirty="0" smtClean="0">
                <a:latin typeface="AR丸ゴシック体M" pitchFamily="49" charset="-128"/>
                <a:ea typeface="AR丸ゴシック体M" pitchFamily="49" charset="-128"/>
              </a:rPr>
              <a:t>97</a:t>
            </a:r>
            <a:r>
              <a:rPr lang="ja-JP" altLang="en-US" sz="2000" b="1" dirty="0" smtClean="0">
                <a:latin typeface="AR丸ゴシック体M" pitchFamily="49" charset="-128"/>
                <a:ea typeface="AR丸ゴシック体M" pitchFamily="49" charset="-128"/>
              </a:rPr>
              <a:t>年 開放　　</a:t>
            </a:r>
            <a:r>
              <a:rPr lang="en-US" altLang="ja-JP" sz="2000" b="1" dirty="0" smtClean="0">
                <a:latin typeface="AR丸ゴシック体M" pitchFamily="49" charset="-128"/>
                <a:ea typeface="AR丸ゴシック体M" pitchFamily="49" charset="-128"/>
              </a:rPr>
              <a:t>2011</a:t>
            </a:r>
            <a:r>
              <a:rPr lang="ja-JP" altLang="en-US" sz="2000" b="1" dirty="0" smtClean="0">
                <a:latin typeface="AR丸ゴシック体M" pitchFamily="49" charset="-128"/>
                <a:ea typeface="AR丸ゴシック体M" pitchFamily="49" charset="-128"/>
              </a:rPr>
              <a:t>年 潮力発電</a:t>
            </a:r>
            <a:r>
              <a:rPr lang="ja-JP" altLang="en-US" dirty="0" smtClean="0">
                <a:latin typeface="AR丸ゴシック体M" pitchFamily="49" charset="-128"/>
                <a:ea typeface="AR丸ゴシック体M" pitchFamily="49" charset="-128"/>
              </a:rPr>
              <a:t>　　　　</a:t>
            </a:r>
            <a:endParaRPr lang="en-US" altLang="ja-JP" dirty="0" smtClean="0">
              <a:latin typeface="AR丸ゴシック体M" pitchFamily="49" charset="-128"/>
              <a:ea typeface="AR丸ゴシック体M" pitchFamily="49" charset="-128"/>
            </a:endParaRPr>
          </a:p>
          <a:p>
            <a:pPr>
              <a:buNone/>
            </a:pPr>
            <a:endParaRPr kumimoji="1" lang="en-US" altLang="ja-JP" dirty="0" smtClean="0">
              <a:latin typeface="AR丸ゴシック体M" pitchFamily="49" charset="-128"/>
              <a:ea typeface="AR丸ゴシック体M" pitchFamily="49" charset="-128"/>
            </a:endParaRPr>
          </a:p>
          <a:p>
            <a:pPr>
              <a:buNone/>
            </a:pPr>
            <a:r>
              <a:rPr lang="ja-JP" altLang="en-US" dirty="0" smtClean="0">
                <a:latin typeface="AR丸ゴシック体M" pitchFamily="49" charset="-128"/>
                <a:ea typeface="AR丸ゴシック体M" pitchFamily="49" charset="-128"/>
              </a:rPr>
              <a:t>・長良川・河口堰</a:t>
            </a:r>
            <a:endParaRPr lang="en-US" altLang="ja-JP" dirty="0" smtClean="0">
              <a:latin typeface="AR丸ゴシック体M" pitchFamily="49" charset="-128"/>
              <a:ea typeface="AR丸ゴシック体M" pitchFamily="49" charset="-128"/>
            </a:endParaRPr>
          </a:p>
          <a:p>
            <a:pPr>
              <a:buNone/>
            </a:pPr>
            <a:r>
              <a:rPr kumimoji="1" lang="ja-JP" altLang="en-US" dirty="0" smtClean="0">
                <a:latin typeface="AR丸ゴシック体M" pitchFamily="49" charset="-128"/>
                <a:ea typeface="AR丸ゴシック体M" pitchFamily="49" charset="-128"/>
              </a:rPr>
              <a:t>　　</a:t>
            </a:r>
            <a:r>
              <a:rPr lang="en-US" altLang="ja-JP" sz="2000" b="1" dirty="0" smtClean="0">
                <a:latin typeface="AR丸ゴシック体M" pitchFamily="49" charset="-128"/>
                <a:ea typeface="AR丸ゴシック体M" pitchFamily="49" charset="-128"/>
              </a:rPr>
              <a:t>94</a:t>
            </a:r>
            <a:r>
              <a:rPr lang="ja-JP" altLang="en-US" sz="2000" b="1" dirty="0" smtClean="0">
                <a:latin typeface="AR丸ゴシック体M" pitchFamily="49" charset="-128"/>
                <a:ea typeface="AR丸ゴシック体M" pitchFamily="49" charset="-128"/>
              </a:rPr>
              <a:t>年 完成　</a:t>
            </a:r>
            <a:r>
              <a:rPr lang="en-US" altLang="ja-JP" sz="2000" b="1" dirty="0" smtClean="0">
                <a:latin typeface="AR丸ゴシック体M" pitchFamily="49" charset="-128"/>
                <a:ea typeface="AR丸ゴシック体M" pitchFamily="49" charset="-128"/>
              </a:rPr>
              <a:t>2011</a:t>
            </a:r>
            <a:r>
              <a:rPr lang="ja-JP" altLang="en-US" sz="2000" b="1" dirty="0" smtClean="0">
                <a:latin typeface="AR丸ゴシック体M" pitchFamily="49" charset="-128"/>
                <a:ea typeface="AR丸ゴシック体M" pitchFamily="49" charset="-128"/>
              </a:rPr>
              <a:t>年</a:t>
            </a:r>
            <a:r>
              <a:rPr lang="en-US" altLang="ja-JP" sz="2000" b="1" dirty="0" smtClean="0">
                <a:latin typeface="AR丸ゴシック体M" pitchFamily="49" charset="-128"/>
                <a:ea typeface="AR丸ゴシック体M" pitchFamily="49" charset="-128"/>
              </a:rPr>
              <a:t> </a:t>
            </a:r>
            <a:r>
              <a:rPr lang="ja-JP" altLang="en-US" sz="2000" b="1" dirty="0" smtClean="0">
                <a:latin typeface="AR丸ゴシック体M" pitchFamily="49" charset="-128"/>
                <a:ea typeface="AR丸ゴシック体M" pitchFamily="49" charset="-128"/>
              </a:rPr>
              <a:t>開門検証プロジェクト</a:t>
            </a:r>
            <a:endParaRPr lang="en-US" altLang="ja-JP" sz="2000" b="1" dirty="0" smtClean="0">
              <a:latin typeface="AR丸ゴシック体M" pitchFamily="49" charset="-128"/>
              <a:ea typeface="AR丸ゴシック体M" pitchFamily="49" charset="-128"/>
            </a:endParaRPr>
          </a:p>
          <a:p>
            <a:pPr>
              <a:buNone/>
            </a:pPr>
            <a:endParaRPr lang="en-US" altLang="ja-JP" sz="2000" b="1" dirty="0" smtClean="0">
              <a:latin typeface="AR丸ゴシック体M" pitchFamily="49" charset="-128"/>
              <a:ea typeface="AR丸ゴシック体M" pitchFamily="49" charset="-128"/>
            </a:endParaRPr>
          </a:p>
          <a:p>
            <a:pPr>
              <a:buNone/>
            </a:pPr>
            <a:r>
              <a:rPr kumimoji="1" lang="ja-JP" altLang="en-US" dirty="0" smtClean="0">
                <a:latin typeface="AR丸ゴシック体M" pitchFamily="49" charset="-128"/>
                <a:ea typeface="AR丸ゴシック体M" pitchFamily="49" charset="-128"/>
              </a:rPr>
              <a:t>・球磨川・荒瀬ダム</a:t>
            </a:r>
            <a:endParaRPr kumimoji="1" lang="en-US" altLang="ja-JP" dirty="0" smtClean="0">
              <a:latin typeface="AR丸ゴシック体M" pitchFamily="49" charset="-128"/>
              <a:ea typeface="AR丸ゴシック体M" pitchFamily="49" charset="-128"/>
            </a:endParaRPr>
          </a:p>
          <a:p>
            <a:pPr>
              <a:buNone/>
            </a:pPr>
            <a:r>
              <a:rPr lang="ja-JP" altLang="en-US" dirty="0" smtClean="0">
                <a:latin typeface="AR丸ゴシック体M" pitchFamily="49" charset="-128"/>
                <a:ea typeface="AR丸ゴシック体M" pitchFamily="49" charset="-128"/>
              </a:rPr>
              <a:t>　　</a:t>
            </a:r>
            <a:r>
              <a:rPr lang="en-US" altLang="ja-JP" sz="2400" b="1" dirty="0" smtClean="0">
                <a:latin typeface="AR丸ゴシック体M" pitchFamily="49" charset="-128"/>
                <a:ea typeface="AR丸ゴシック体M" pitchFamily="49" charset="-128"/>
              </a:rPr>
              <a:t>55</a:t>
            </a:r>
            <a:r>
              <a:rPr lang="ja-JP" altLang="en-US" sz="2400" b="1" dirty="0" smtClean="0">
                <a:latin typeface="AR丸ゴシック体M" pitchFamily="49" charset="-128"/>
                <a:ea typeface="AR丸ゴシック体M" pitchFamily="49" charset="-128"/>
              </a:rPr>
              <a:t>年 完成　</a:t>
            </a:r>
            <a:r>
              <a:rPr lang="en-US" altLang="ja-JP" sz="2400" b="1" dirty="0" smtClean="0">
                <a:latin typeface="AR丸ゴシック体M" pitchFamily="49" charset="-128"/>
                <a:ea typeface="AR丸ゴシック体M" pitchFamily="49" charset="-128"/>
              </a:rPr>
              <a:t>2012</a:t>
            </a:r>
            <a:r>
              <a:rPr lang="ja-JP" altLang="en-US" sz="2400" b="1" dirty="0" smtClean="0">
                <a:latin typeface="AR丸ゴシック体M" pitchFamily="49" charset="-128"/>
                <a:ea typeface="AR丸ゴシック体M" pitchFamily="49" charset="-128"/>
              </a:rPr>
              <a:t>年 撤去開始</a:t>
            </a:r>
            <a:endParaRPr lang="en-US" altLang="ja-JP" sz="2400" b="1" dirty="0" smtClean="0">
              <a:latin typeface="AR丸ゴシック体M" pitchFamily="49" charset="-128"/>
              <a:ea typeface="AR丸ゴシック体M" pitchFamily="49" charset="-128"/>
            </a:endParaRPr>
          </a:p>
          <a:p>
            <a:pPr>
              <a:buNone/>
            </a:pPr>
            <a:endParaRPr lang="en-US" altLang="ja-JP" sz="2400" b="1" dirty="0" smtClean="0">
              <a:latin typeface="AR丸ゴシック体M" pitchFamily="49" charset="-128"/>
              <a:ea typeface="AR丸ゴシック体M" pitchFamily="49" charset="-128"/>
            </a:endParaRPr>
          </a:p>
          <a:p>
            <a:pPr>
              <a:buNone/>
            </a:pPr>
            <a:r>
              <a:rPr lang="ja-JP" altLang="en-US" sz="2400" b="1" dirty="0" smtClean="0">
                <a:latin typeface="AR丸ゴシック体M" pitchFamily="49" charset="-128"/>
                <a:ea typeface="AR丸ゴシック体M" pitchFamily="49" charset="-128"/>
              </a:rPr>
              <a:t>・</a:t>
            </a:r>
            <a:r>
              <a:rPr lang="ja-JP" altLang="en-US" sz="3000" dirty="0" smtClean="0">
                <a:latin typeface="AR丸ゴシック体M" pitchFamily="49" charset="-128"/>
                <a:ea typeface="AR丸ゴシック体M" pitchFamily="49" charset="-128"/>
              </a:rPr>
              <a:t>島根・中海</a:t>
            </a:r>
            <a:endParaRPr lang="en-US" altLang="ja-JP" sz="3000" dirty="0" smtClean="0">
              <a:latin typeface="AR丸ゴシック体M" pitchFamily="49" charset="-128"/>
              <a:ea typeface="AR丸ゴシック体M" pitchFamily="49" charset="-128"/>
            </a:endParaRPr>
          </a:p>
          <a:p>
            <a:pPr>
              <a:buNone/>
            </a:pPr>
            <a:r>
              <a:rPr lang="ja-JP" altLang="en-US" sz="2400" b="1" dirty="0" smtClean="0">
                <a:latin typeface="AR丸ゴシック体M" pitchFamily="49" charset="-128"/>
                <a:ea typeface="AR丸ゴシック体M" pitchFamily="49" charset="-128"/>
              </a:rPr>
              <a:t>　　　</a:t>
            </a:r>
            <a:r>
              <a:rPr lang="en-US" altLang="ja-JP" sz="2400" b="1" dirty="0" smtClean="0">
                <a:latin typeface="AR丸ゴシック体M" pitchFamily="49" charset="-128"/>
                <a:ea typeface="AR丸ゴシック体M" pitchFamily="49" charset="-128"/>
              </a:rPr>
              <a:t>1963</a:t>
            </a:r>
            <a:r>
              <a:rPr lang="ja-JP" altLang="en-US" sz="2400" b="1" dirty="0" smtClean="0">
                <a:latin typeface="AR丸ゴシック体M" pitchFamily="49" charset="-128"/>
                <a:ea typeface="AR丸ゴシック体M" pitchFamily="49" charset="-128"/>
              </a:rPr>
              <a:t>年 干拓開始　</a:t>
            </a:r>
            <a:r>
              <a:rPr lang="en-US" altLang="ja-JP" sz="2400" b="1" dirty="0" smtClean="0">
                <a:latin typeface="AR丸ゴシック体M" pitchFamily="49" charset="-128"/>
                <a:ea typeface="AR丸ゴシック体M" pitchFamily="49" charset="-128"/>
              </a:rPr>
              <a:t>2000</a:t>
            </a:r>
            <a:r>
              <a:rPr lang="ja-JP" altLang="en-US" sz="2400" b="1" dirty="0" smtClean="0">
                <a:latin typeface="AR丸ゴシック体M" pitchFamily="49" charset="-128"/>
                <a:ea typeface="AR丸ゴシック体M" pitchFamily="49" charset="-128"/>
              </a:rPr>
              <a:t>年 工事中止　</a:t>
            </a:r>
            <a:r>
              <a:rPr lang="en-US" altLang="ja-JP" sz="2400" b="1" dirty="0" smtClean="0">
                <a:latin typeface="AR丸ゴシック体M" pitchFamily="49" charset="-128"/>
                <a:ea typeface="AR丸ゴシック体M" pitchFamily="49" charset="-128"/>
              </a:rPr>
              <a:t>2009</a:t>
            </a:r>
            <a:r>
              <a:rPr lang="ja-JP" altLang="en-US" sz="2400" b="1" dirty="0" smtClean="0">
                <a:latin typeface="AR丸ゴシック体M" pitchFamily="49" charset="-128"/>
                <a:ea typeface="AR丸ゴシック体M" pitchFamily="49" charset="-128"/>
              </a:rPr>
              <a:t>年 中浦水門撤去</a:t>
            </a:r>
            <a:endParaRPr lang="ja-JP" altLang="en-US" sz="2400" b="1" dirty="0">
              <a:latin typeface="AR丸ゴシック体M" pitchFamily="49" charset="-128"/>
              <a:ea typeface="AR丸ゴシック体M" pitchFamily="49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韓国・始華（シファ）湖</a:t>
            </a:r>
            <a:endParaRPr kumimoji="1" lang="ja-JP" altLang="en-US" dirty="0"/>
          </a:p>
        </p:txBody>
      </p:sp>
      <p:pic>
        <p:nvPicPr>
          <p:cNvPr id="4" name="コンテンツ プレースホルダ 3" descr="005-1P1000490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781151" y="1655024"/>
            <a:ext cx="6913618" cy="4681019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中海・防潮堤</a:t>
            </a:r>
            <a:endParaRPr kumimoji="1" lang="ja-JP" altLang="en-US" dirty="0"/>
          </a:p>
        </p:txBody>
      </p:sp>
      <p:pic>
        <p:nvPicPr>
          <p:cNvPr id="4" name="コンテンツ プレースホルダ 3" descr="P1080325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781151" y="1655024"/>
            <a:ext cx="6913618" cy="468101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中海・農地（１）</a:t>
            </a:r>
            <a:endParaRPr kumimoji="1" lang="ja-JP" altLang="en-US" dirty="0"/>
          </a:p>
        </p:txBody>
      </p:sp>
      <p:pic>
        <p:nvPicPr>
          <p:cNvPr id="4" name="コンテンツ プレースホルダ 3" descr="P108032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781151" y="1655024"/>
            <a:ext cx="6913618" cy="468101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中海・農地（２）</a:t>
            </a:r>
            <a:endParaRPr kumimoji="1" lang="ja-JP" altLang="en-US" dirty="0"/>
          </a:p>
        </p:txBody>
      </p:sp>
      <p:pic>
        <p:nvPicPr>
          <p:cNvPr id="4" name="コンテンツ プレースホルダ 3" descr="P108034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781151" y="1655024"/>
            <a:ext cx="6913618" cy="468101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中海・ため池（１）</a:t>
            </a:r>
            <a:endParaRPr kumimoji="1" lang="ja-JP" altLang="en-US" dirty="0"/>
          </a:p>
        </p:txBody>
      </p:sp>
      <p:pic>
        <p:nvPicPr>
          <p:cNvPr id="4" name="コンテンツ プレースホルダ 3" descr="P1080319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781151" y="1655024"/>
            <a:ext cx="6913618" cy="468101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中海・ため池（２）</a:t>
            </a:r>
            <a:endParaRPr kumimoji="1" lang="ja-JP" altLang="en-US" dirty="0"/>
          </a:p>
        </p:txBody>
      </p:sp>
      <p:pic>
        <p:nvPicPr>
          <p:cNvPr id="6" name="コンテンツ プレースホルダ 5" descr="P108038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781151" y="1655024"/>
            <a:ext cx="6913618" cy="468101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中海・ため池（３）</a:t>
            </a:r>
            <a:endParaRPr kumimoji="1" lang="ja-JP" altLang="en-US" dirty="0"/>
          </a:p>
        </p:txBody>
      </p:sp>
      <p:pic>
        <p:nvPicPr>
          <p:cNvPr id="4" name="コンテンツ プレースホルダ 3" descr="P1080374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781151" y="1655024"/>
            <a:ext cx="6913618" cy="468101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３．２４海上デモ（１）</a:t>
            </a:r>
            <a:endParaRPr kumimoji="1" lang="ja-JP" altLang="en-US" dirty="0"/>
          </a:p>
        </p:txBody>
      </p:sp>
      <p:pic>
        <p:nvPicPr>
          <p:cNvPr id="4" name="コンテンツ プレースホルダ 3" descr="P1150968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274858" y="1312230"/>
            <a:ext cx="8252927" cy="5587828"/>
          </a:xfr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中海・ため池（４）</a:t>
            </a:r>
            <a:endParaRPr kumimoji="1" lang="ja-JP" altLang="en-US" dirty="0"/>
          </a:p>
        </p:txBody>
      </p:sp>
      <p:pic>
        <p:nvPicPr>
          <p:cNvPr id="4" name="コンテンツ プレースホルダ 3" descr="P1080339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781151" y="1655024"/>
            <a:ext cx="6913618" cy="468101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中海・</a:t>
            </a:r>
            <a:r>
              <a:rPr lang="ja-JP" altLang="en-US" dirty="0" smtClean="0"/>
              <a:t>野鳥観察舎</a:t>
            </a:r>
            <a:endParaRPr kumimoji="1" lang="ja-JP" altLang="en-US" dirty="0"/>
          </a:p>
        </p:txBody>
      </p:sp>
      <p:pic>
        <p:nvPicPr>
          <p:cNvPr id="4" name="コンテンツ プレースホルダ 3" descr="P1080343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781151" y="1655024"/>
            <a:ext cx="6913618" cy="468101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中海・ヨシ原</a:t>
            </a:r>
            <a:endParaRPr kumimoji="1" lang="ja-JP" altLang="en-US" dirty="0"/>
          </a:p>
        </p:txBody>
      </p:sp>
      <p:pic>
        <p:nvPicPr>
          <p:cNvPr id="4" name="コンテンツ プレースホルダ 3" descr="P1080367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781151" y="1655024"/>
            <a:ext cx="6913618" cy="468101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内外の事例に学べ</a:t>
            </a:r>
            <a:r>
              <a:rPr lang="en-US" altLang="ja-JP" dirty="0" smtClean="0"/>
              <a:t>( 2 )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ja-JP" altLang="en-US" dirty="0" smtClean="0"/>
              <a:t>・</a:t>
            </a:r>
            <a:r>
              <a:rPr lang="ja-JP" altLang="en-US" dirty="0" smtClean="0">
                <a:latin typeface="AR丸ゴシック体M" pitchFamily="49" charset="-128"/>
                <a:ea typeface="AR丸ゴシック体M" pitchFamily="49" charset="-128"/>
              </a:rPr>
              <a:t>韓国・順天（スンチョン）湾</a:t>
            </a:r>
            <a:endParaRPr lang="en-US" altLang="ja-JP" dirty="0" smtClean="0">
              <a:latin typeface="AR丸ゴシック体M" pitchFamily="49" charset="-128"/>
              <a:ea typeface="AR丸ゴシック体M" pitchFamily="49" charset="-128"/>
            </a:endParaRPr>
          </a:p>
          <a:p>
            <a:pPr>
              <a:buNone/>
            </a:pPr>
            <a:r>
              <a:rPr lang="ja-JP" altLang="en-US" dirty="0" smtClean="0"/>
              <a:t>　　　</a:t>
            </a:r>
            <a:r>
              <a:rPr lang="ja-JP" altLang="en-US" sz="3000" b="1" dirty="0" smtClean="0">
                <a:latin typeface="AR P丸ゴシック体M" pitchFamily="50" charset="-128"/>
                <a:ea typeface="AR P丸ゴシック体M" pitchFamily="50" charset="-128"/>
              </a:rPr>
              <a:t>入場者　３００万人</a:t>
            </a:r>
            <a:r>
              <a:rPr lang="en-US" altLang="ja-JP" sz="3000" b="1" dirty="0" smtClean="0">
                <a:latin typeface="AR P丸ゴシック体M" pitchFamily="50" charset="-128"/>
                <a:ea typeface="AR P丸ゴシック体M" pitchFamily="50" charset="-128"/>
              </a:rPr>
              <a:t>/</a:t>
            </a:r>
            <a:r>
              <a:rPr lang="ja-JP" altLang="en-US" sz="3000" b="1" dirty="0" smtClean="0">
                <a:latin typeface="AR P丸ゴシック体M" pitchFamily="50" charset="-128"/>
                <a:ea typeface="AR P丸ゴシック体M" pitchFamily="50" charset="-128"/>
              </a:rPr>
              <a:t>年　　ラムサール条約登録</a:t>
            </a:r>
            <a:endParaRPr lang="en-US" altLang="ja-JP" b="1" dirty="0" smtClean="0">
              <a:latin typeface="AR P丸ゴシック体M" pitchFamily="50" charset="-128"/>
              <a:ea typeface="AR P丸ゴシック体M" pitchFamily="50" charset="-128"/>
            </a:endParaRPr>
          </a:p>
          <a:p>
            <a:pPr>
              <a:buNone/>
            </a:pPr>
            <a:endParaRPr lang="en-US" altLang="ja-JP" dirty="0" smtClean="0"/>
          </a:p>
          <a:p>
            <a:pPr>
              <a:buNone/>
            </a:pPr>
            <a:r>
              <a:rPr lang="ja-JP" altLang="en-US" dirty="0" smtClean="0"/>
              <a:t>・　香港・マイポ</a:t>
            </a:r>
            <a:endParaRPr lang="en-US" altLang="ja-JP" dirty="0" smtClean="0"/>
          </a:p>
          <a:p>
            <a:pPr>
              <a:buNone/>
            </a:pPr>
            <a:r>
              <a:rPr kumimoji="1" lang="ja-JP" altLang="en-US" dirty="0" smtClean="0"/>
              <a:t>　　　ラムサール登録　</a:t>
            </a:r>
            <a:r>
              <a:rPr kumimoji="1" lang="en-US" altLang="ja-JP" dirty="0" err="1" smtClean="0"/>
              <a:t>wwf</a:t>
            </a:r>
            <a:r>
              <a:rPr kumimoji="1" lang="ja-JP" altLang="en-US" dirty="0" smtClean="0"/>
              <a:t>に運営委託</a:t>
            </a:r>
            <a:endParaRPr kumimoji="1" lang="en-US" altLang="ja-JP" dirty="0" smtClean="0"/>
          </a:p>
          <a:p>
            <a:pPr>
              <a:buNone/>
            </a:pPr>
            <a:endParaRPr kumimoji="1" lang="en-US" altLang="ja-JP" dirty="0" smtClean="0"/>
          </a:p>
          <a:p>
            <a:pPr>
              <a:buNone/>
            </a:pPr>
            <a:r>
              <a:rPr lang="ja-JP" altLang="en-US" dirty="0" smtClean="0"/>
              <a:t>・　台湾・高美（カオメイ）</a:t>
            </a:r>
            <a:endParaRPr lang="en-US" altLang="ja-JP" dirty="0" smtClean="0"/>
          </a:p>
          <a:p>
            <a:pPr>
              <a:buNone/>
            </a:pPr>
            <a:endParaRPr kumimoji="1" lang="en-US" altLang="ja-JP" dirty="0" smtClean="0"/>
          </a:p>
          <a:p>
            <a:pPr>
              <a:buNone/>
            </a:pPr>
            <a:r>
              <a:rPr lang="ja-JP" altLang="en-US" dirty="0" smtClean="0"/>
              <a:t>・　佐賀県鹿島市七浦</a:t>
            </a:r>
            <a:endParaRPr lang="en-US" altLang="ja-JP" dirty="0" smtClean="0"/>
          </a:p>
          <a:p>
            <a:pPr>
              <a:buNone/>
            </a:pPr>
            <a:r>
              <a:rPr lang="ja-JP" altLang="en-US" dirty="0" smtClean="0"/>
              <a:t>　　　ガタリンピック</a:t>
            </a:r>
            <a:endParaRPr lang="en-US" altLang="ja-JP" dirty="0" smtClean="0"/>
          </a:p>
          <a:p>
            <a:pPr>
              <a:buNone/>
            </a:pPr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韓国・順天（スンチョン）湾</a:t>
            </a:r>
            <a:endParaRPr kumimoji="1" lang="ja-JP" altLang="en-US" dirty="0"/>
          </a:p>
        </p:txBody>
      </p:sp>
      <p:pic>
        <p:nvPicPr>
          <p:cNvPr id="4" name="コンテンツ プレースホルダ 3" descr="079P1000964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781151" y="1655024"/>
            <a:ext cx="6913618" cy="4681019"/>
          </a:xfr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香港・マイポ（１）</a:t>
            </a:r>
            <a:endParaRPr kumimoji="1" lang="ja-JP" altLang="en-US" dirty="0"/>
          </a:p>
        </p:txBody>
      </p:sp>
      <p:pic>
        <p:nvPicPr>
          <p:cNvPr id="4" name="コンテンツ プレースホルダ 3" descr="P203005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781151" y="1655024"/>
            <a:ext cx="6913618" cy="468101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lang="ja-JP" altLang="en-US" dirty="0" smtClean="0"/>
              <a:t>香港・マイポ（２）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endParaRPr kumimoji="1" lang="ja-JP" altLang="en-US" dirty="0"/>
          </a:p>
        </p:txBody>
      </p:sp>
      <p:pic>
        <p:nvPicPr>
          <p:cNvPr id="4" name="コンテンツ プレースホルダ 3" descr="P203002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781151" y="1655024"/>
            <a:ext cx="6913618" cy="468101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ja-JP" altLang="en-US" dirty="0" smtClean="0"/>
              <a:t>香港・マイポ（３）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endParaRPr kumimoji="1" lang="ja-JP" altLang="en-US" dirty="0"/>
          </a:p>
        </p:txBody>
      </p:sp>
      <p:pic>
        <p:nvPicPr>
          <p:cNvPr id="4" name="コンテンツ プレースホルダ 3" descr="P203004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781151" y="1655024"/>
            <a:ext cx="6913618" cy="468101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香港・マイポ（４）</a:t>
            </a:r>
            <a:endParaRPr kumimoji="1" lang="ja-JP" altLang="en-US" dirty="0"/>
          </a:p>
        </p:txBody>
      </p:sp>
      <p:pic>
        <p:nvPicPr>
          <p:cNvPr id="4" name="コンテンツ プレースホルダ 3" descr="P203004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781151" y="1655024"/>
            <a:ext cx="6913618" cy="468101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香港・マイポ（５）</a:t>
            </a:r>
            <a:endParaRPr kumimoji="1" lang="ja-JP" altLang="en-US" dirty="0"/>
          </a:p>
        </p:txBody>
      </p:sp>
      <p:pic>
        <p:nvPicPr>
          <p:cNvPr id="4" name="コンテンツ プレースホルダ 3" descr="P2030027-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824838" y="1684605"/>
            <a:ext cx="7702949" cy="521545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３．２４海上デモ（２）</a:t>
            </a:r>
            <a:endParaRPr kumimoji="1" lang="ja-JP" altLang="en-US" dirty="0"/>
          </a:p>
        </p:txBody>
      </p:sp>
      <p:pic>
        <p:nvPicPr>
          <p:cNvPr id="4" name="コンテンツ プレースホルダ 3" descr="P1150884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274859" y="1312228"/>
            <a:ext cx="8170430" cy="5531972"/>
          </a:xfr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 smtClean="0"/>
              <a:t>台湾・高美（カオメイ）（１）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endParaRPr kumimoji="1" lang="ja-JP" altLang="en-US" dirty="0"/>
          </a:p>
        </p:txBody>
      </p:sp>
      <p:pic>
        <p:nvPicPr>
          <p:cNvPr id="4" name="コンテンツ プレースホルダ 3" descr="P105033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944872" y="1088802"/>
            <a:ext cx="8747907" cy="592296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香港・高美（カオメイ）（２）</a:t>
            </a:r>
            <a:endParaRPr kumimoji="1" lang="ja-JP" altLang="en-US" dirty="0"/>
          </a:p>
        </p:txBody>
      </p:sp>
      <p:pic>
        <p:nvPicPr>
          <p:cNvPr id="4" name="コンテンツ プレースホルダ 3" descr="P1050296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763057" y="1163281"/>
            <a:ext cx="4784807" cy="575939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台湾・高美（カオメイ）（３）</a:t>
            </a:r>
            <a:endParaRPr kumimoji="1" lang="ja-JP" altLang="en-US" dirty="0"/>
          </a:p>
        </p:txBody>
      </p:sp>
      <p:pic>
        <p:nvPicPr>
          <p:cNvPr id="4" name="コンテンツ プレースホルダ 3" descr="P1050300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781151" y="1655024"/>
            <a:ext cx="6913618" cy="468101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佐賀県・鹿島市七浦（１）</a:t>
            </a:r>
            <a:endParaRPr kumimoji="1" lang="ja-JP" altLang="en-US" dirty="0"/>
          </a:p>
        </p:txBody>
      </p:sp>
      <p:pic>
        <p:nvPicPr>
          <p:cNvPr id="4" name="コンテンツ プレースホルダ 3" descr="P1030436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781151" y="1655024"/>
            <a:ext cx="6913618" cy="468101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dirty="0" smtClean="0"/>
              <a:t>鹿島市・七浦（２）</a:t>
            </a:r>
            <a:endParaRPr kumimoji="1" lang="ja-JP" altLang="en-US" dirty="0"/>
          </a:p>
        </p:txBody>
      </p:sp>
      <p:pic>
        <p:nvPicPr>
          <p:cNvPr id="4" name="コンテンツ プレースホルダ 3" descr="P1020703-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782216" y="1655024"/>
            <a:ext cx="6911487" cy="468101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-701800" y="3"/>
            <a:ext cx="10583275" cy="1163277"/>
          </a:xfrm>
        </p:spPr>
        <p:txBody>
          <a:bodyPr/>
          <a:lstStyle/>
          <a:p>
            <a:r>
              <a:rPr kumimoji="1" lang="ja-JP" altLang="en-US" u="sng" dirty="0" smtClean="0"/>
              <a:t>対話</a:t>
            </a:r>
            <a:endParaRPr kumimoji="1" lang="ja-JP" altLang="en-US" u="sng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535646" y="1684602"/>
            <a:ext cx="9428322" cy="5408349"/>
          </a:xfrm>
        </p:spPr>
        <p:txBody>
          <a:bodyPr numCol="1" spcCol="705573">
            <a:normAutofit fontScale="85000" lnSpcReduction="20000"/>
          </a:bodyPr>
          <a:lstStyle/>
          <a:p>
            <a:pPr>
              <a:buNone/>
            </a:pPr>
            <a:r>
              <a:rPr kumimoji="1" lang="ja-JP" altLang="en-US" dirty="0" smtClean="0"/>
              <a:t>農水省・九州農政局　  </a:t>
            </a:r>
            <a:r>
              <a:rPr kumimoji="1" lang="en-US" altLang="ja-JP" dirty="0" smtClean="0"/>
              <a:t>Vs</a:t>
            </a:r>
            <a:r>
              <a:rPr kumimoji="1" lang="ja-JP" altLang="en-US" dirty="0" smtClean="0"/>
              <a:t>　　</a:t>
            </a:r>
            <a:r>
              <a:rPr lang="ja-JP" altLang="en-US" dirty="0" smtClean="0"/>
              <a:t>長崎県・入植者</a:t>
            </a:r>
            <a:endParaRPr lang="en-US" altLang="ja-JP" dirty="0" smtClean="0"/>
          </a:p>
          <a:p>
            <a:pPr>
              <a:buNone/>
            </a:pPr>
            <a:endParaRPr lang="en-US" altLang="ja-JP" dirty="0" smtClean="0"/>
          </a:p>
          <a:p>
            <a:pPr>
              <a:buNone/>
            </a:pPr>
            <a:r>
              <a:rPr lang="ja-JP" altLang="en-US" sz="2400" b="1" dirty="0" smtClean="0">
                <a:latin typeface="AR P丸ゴシック体M" pitchFamily="50" charset="-128"/>
                <a:ea typeface="AR P丸ゴシック体M" pitchFamily="50" charset="-128"/>
              </a:rPr>
              <a:t>「対話に応じてくれない。」　　「開門前提の話し合いには応じられない。」</a:t>
            </a:r>
            <a:endParaRPr lang="en-US" altLang="ja-JP" sz="2400" b="1" dirty="0" smtClean="0">
              <a:latin typeface="AR P丸ゴシック体M" pitchFamily="50" charset="-128"/>
              <a:ea typeface="AR P丸ゴシック体M" pitchFamily="50" charset="-128"/>
            </a:endParaRPr>
          </a:p>
          <a:p>
            <a:pPr>
              <a:buNone/>
            </a:pPr>
            <a:r>
              <a:rPr lang="ja-JP" altLang="en-US" dirty="0" smtClean="0"/>
              <a:t>　　　</a:t>
            </a:r>
            <a:r>
              <a:rPr lang="ja-JP" altLang="en-US" sz="2400" b="1" dirty="0" smtClean="0">
                <a:latin typeface="AR P丸ゴシック体M" pitchFamily="50" charset="-128"/>
                <a:ea typeface="AR P丸ゴシック体M" pitchFamily="50" charset="-128"/>
              </a:rPr>
              <a:t>長崎県の質問書と農水省の回答　（資料集　参照）</a:t>
            </a:r>
            <a:endParaRPr lang="en-US" altLang="ja-JP" sz="2400" b="1" dirty="0" smtClean="0">
              <a:latin typeface="AR P丸ゴシック体M" pitchFamily="50" charset="-128"/>
              <a:ea typeface="AR P丸ゴシック体M" pitchFamily="50" charset="-128"/>
            </a:endParaRPr>
          </a:p>
          <a:p>
            <a:pPr>
              <a:buNone/>
            </a:pPr>
            <a:r>
              <a:rPr lang="en-US" altLang="ja-JP" dirty="0" smtClean="0"/>
              <a:t>-------------------------------------------------------------------------</a:t>
            </a:r>
          </a:p>
          <a:p>
            <a:pPr>
              <a:buNone/>
            </a:pPr>
            <a:r>
              <a:rPr lang="ja-JP" altLang="en-US" dirty="0" smtClean="0"/>
              <a:t>農水省・九州農政局    </a:t>
            </a:r>
            <a:r>
              <a:rPr lang="en-US" altLang="ja-JP" dirty="0" smtClean="0"/>
              <a:t>Vs     </a:t>
            </a:r>
            <a:r>
              <a:rPr lang="ja-JP" altLang="en-US" dirty="0" smtClean="0"/>
              <a:t>漁民・弁護団・支援者</a:t>
            </a:r>
            <a:endParaRPr lang="en-US" altLang="ja-JP" dirty="0" smtClean="0"/>
          </a:p>
          <a:p>
            <a:pPr>
              <a:buNone/>
            </a:pPr>
            <a:r>
              <a:rPr kumimoji="1" lang="ja-JP" altLang="en-US" dirty="0" smtClean="0"/>
              <a:t>　　</a:t>
            </a:r>
            <a:r>
              <a:rPr lang="ja-JP" altLang="en-US" sz="2400" dirty="0" smtClean="0"/>
              <a:t>　　　　　　　　</a:t>
            </a:r>
            <a:r>
              <a:rPr lang="ja-JP" altLang="en-US" sz="2400" b="1" dirty="0" smtClean="0"/>
              <a:t>　（月２回の意見交換会　）</a:t>
            </a:r>
            <a:endParaRPr lang="en-US" altLang="ja-JP" sz="2400" b="1" dirty="0" smtClean="0">
              <a:latin typeface="AR P丸ゴシック体M" pitchFamily="50" charset="-128"/>
              <a:ea typeface="AR P丸ゴシック体M" pitchFamily="50" charset="-128"/>
            </a:endParaRPr>
          </a:p>
          <a:p>
            <a:pPr>
              <a:buNone/>
            </a:pPr>
            <a:r>
              <a:rPr lang="ja-JP" altLang="en-US" sz="2400" b="1" dirty="0" smtClean="0">
                <a:latin typeface="AR P丸ゴシック体M" pitchFamily="50" charset="-128"/>
                <a:ea typeface="AR P丸ゴシック体M" pitchFamily="50" charset="-128"/>
              </a:rPr>
              <a:t>「長崎県が反対しているので、開門出来ない。」</a:t>
            </a:r>
            <a:endParaRPr lang="en-US" altLang="ja-JP" sz="2400" b="1" dirty="0" smtClean="0">
              <a:latin typeface="AR P丸ゴシック体M" pitchFamily="50" charset="-128"/>
              <a:ea typeface="AR P丸ゴシック体M" pitchFamily="50" charset="-128"/>
            </a:endParaRPr>
          </a:p>
          <a:p>
            <a:pPr>
              <a:buNone/>
            </a:pPr>
            <a:r>
              <a:rPr lang="ja-JP" altLang="en-US" sz="2400" b="1" dirty="0" smtClean="0">
                <a:latin typeface="AR P丸ゴシック体M" pitchFamily="50" charset="-128"/>
                <a:ea typeface="AR P丸ゴシック体M" pitchFamily="50" charset="-128"/>
              </a:rPr>
              <a:t>「２つの相反する判決があり、板挟みで困っている。」</a:t>
            </a:r>
            <a:endParaRPr lang="en-US" altLang="ja-JP" sz="2400" b="1" dirty="0" smtClean="0">
              <a:latin typeface="AR P丸ゴシック体M" pitchFamily="50" charset="-128"/>
              <a:ea typeface="AR P丸ゴシック体M" pitchFamily="50" charset="-128"/>
            </a:endParaRPr>
          </a:p>
          <a:p>
            <a:pPr>
              <a:buNone/>
            </a:pPr>
            <a:r>
              <a:rPr lang="ja-JP" altLang="en-US" sz="2400" b="1" dirty="0" smtClean="0">
                <a:latin typeface="AR P丸ゴシック体M" pitchFamily="50" charset="-128"/>
                <a:ea typeface="AR P丸ゴシック体M" pitchFamily="50" charset="-128"/>
              </a:rPr>
              <a:t>「５年先には門を閉める。」</a:t>
            </a:r>
            <a:endParaRPr lang="en-US" altLang="ja-JP" sz="2400" b="1" dirty="0" smtClean="0">
              <a:latin typeface="AR P丸ゴシック体M" pitchFamily="50" charset="-128"/>
              <a:ea typeface="AR P丸ゴシック体M" pitchFamily="50" charset="-128"/>
            </a:endParaRPr>
          </a:p>
          <a:p>
            <a:pPr>
              <a:buNone/>
            </a:pPr>
            <a:r>
              <a:rPr lang="en-US" altLang="ja-JP" sz="2600" b="1" dirty="0" smtClean="0"/>
              <a:t>-------------------------------------------------------------------------</a:t>
            </a:r>
            <a:r>
              <a:rPr lang="en-US" altLang="ja-JP" sz="2000" b="1" dirty="0" smtClean="0"/>
              <a:t>---------------------</a:t>
            </a:r>
            <a:endParaRPr lang="en-US" altLang="ja-JP" sz="2000" dirty="0" smtClean="0"/>
          </a:p>
          <a:p>
            <a:pPr>
              <a:buNone/>
            </a:pPr>
            <a:r>
              <a:rPr lang="ja-JP" altLang="en-US" sz="3000" dirty="0" smtClean="0">
                <a:latin typeface="+mn-ea"/>
              </a:rPr>
              <a:t>長崎県知事　　　　　　　</a:t>
            </a:r>
            <a:r>
              <a:rPr lang="en-US" altLang="ja-JP" sz="3000" dirty="0" smtClean="0">
                <a:latin typeface="+mn-ea"/>
              </a:rPr>
              <a:t>Vs</a:t>
            </a:r>
            <a:r>
              <a:rPr lang="ja-JP" altLang="en-US" sz="3000" dirty="0" smtClean="0">
                <a:latin typeface="+mn-ea"/>
              </a:rPr>
              <a:t>　　　　長崎県民</a:t>
            </a:r>
            <a:endParaRPr lang="en-US" altLang="ja-JP" sz="3000" dirty="0" smtClean="0">
              <a:latin typeface="+mn-ea"/>
            </a:endParaRPr>
          </a:p>
          <a:p>
            <a:pPr>
              <a:buNone/>
            </a:pPr>
            <a:endParaRPr lang="en-US" altLang="ja-JP" sz="2400" b="1" dirty="0" smtClean="0">
              <a:latin typeface="AR P丸ゴシック体M" pitchFamily="50" charset="-128"/>
              <a:ea typeface="AR P丸ゴシック体M" pitchFamily="50" charset="-128"/>
            </a:endParaRPr>
          </a:p>
          <a:p>
            <a:pPr>
              <a:buNone/>
            </a:pPr>
            <a:r>
              <a:rPr lang="ja-JP" altLang="en-US" sz="2400" b="1" dirty="0" smtClean="0">
                <a:latin typeface="AR P丸ゴシック体M" pitchFamily="50" charset="-128"/>
                <a:ea typeface="AR P丸ゴシック体M" pitchFamily="50" charset="-128"/>
              </a:rPr>
              <a:t>質問状を無視（回答なし）　　　　　確定判決の遵守を要請　　</a:t>
            </a:r>
            <a:endParaRPr lang="en-US" altLang="ja-JP" sz="2400" b="1" dirty="0" smtClean="0">
              <a:latin typeface="AR P丸ゴシック体M" pitchFamily="50" charset="-128"/>
              <a:ea typeface="AR P丸ゴシック体M" pitchFamily="50" charset="-128"/>
            </a:endParaRPr>
          </a:p>
          <a:p>
            <a:pPr>
              <a:buNone/>
            </a:pPr>
            <a:r>
              <a:rPr lang="ja-JP" altLang="en-US" sz="2400" b="1" dirty="0" smtClean="0">
                <a:latin typeface="AR P丸ゴシック体M" pitchFamily="50" charset="-128"/>
                <a:ea typeface="AR P丸ゴシック体M" pitchFamily="50" charset="-128"/>
              </a:rPr>
              <a:t>県政出前講座の要請を拒否　　　</a:t>
            </a:r>
            <a:endParaRPr lang="en-US" altLang="ja-JP" sz="2400" b="1" dirty="0" smtClean="0">
              <a:latin typeface="AR P丸ゴシック体M" pitchFamily="50" charset="-128"/>
              <a:ea typeface="AR P丸ゴシック体M" pitchFamily="50" charset="-128"/>
            </a:endParaRPr>
          </a:p>
          <a:p>
            <a:pPr>
              <a:buNone/>
            </a:pPr>
            <a:endParaRPr lang="en-US" altLang="ja-JP" sz="2400" b="1" dirty="0" smtClean="0">
              <a:latin typeface="AR P丸ゴシック体M" pitchFamily="50" charset="-128"/>
              <a:ea typeface="AR P丸ゴシック体M" pitchFamily="50" charset="-128"/>
            </a:endParaRPr>
          </a:p>
          <a:p>
            <a:pPr>
              <a:buNone/>
            </a:pPr>
            <a:endParaRPr lang="en-US" altLang="ja-JP" dirty="0" smtClean="0"/>
          </a:p>
          <a:p>
            <a:pPr>
              <a:buNone/>
            </a:pPr>
            <a:endParaRPr lang="en-US" altLang="ja-JP" dirty="0" smtClean="0"/>
          </a:p>
          <a:p>
            <a:pPr>
              <a:buNone/>
            </a:pPr>
            <a:endParaRPr kumimoji="1" lang="en-US" altLang="ja-JP" dirty="0" smtClean="0"/>
          </a:p>
          <a:p>
            <a:pPr>
              <a:buNone/>
            </a:pPr>
            <a:endParaRPr kumimoji="1" lang="en-US" altLang="ja-JP" dirty="0" smtClean="0"/>
          </a:p>
          <a:p>
            <a:endParaRPr lang="en-US" altLang="ja-JP" dirty="0" smtClean="0"/>
          </a:p>
          <a:p>
            <a:endParaRPr kumimoji="1" lang="en-US" altLang="ja-JP" dirty="0" smtClean="0"/>
          </a:p>
          <a:p>
            <a:endParaRPr lang="en-US" altLang="ja-JP" dirty="0" smtClean="0"/>
          </a:p>
          <a:p>
            <a:pPr>
              <a:buNone/>
            </a:pPr>
            <a:endParaRPr lang="en-US" altLang="ja-JP" dirty="0" smtClean="0"/>
          </a:p>
          <a:p>
            <a:endParaRPr kumimoji="1" lang="en-US" altLang="ja-JP" dirty="0" smtClean="0"/>
          </a:p>
          <a:p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連帯と共闘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1386702"/>
            <a:ext cx="10475913" cy="5436671"/>
          </a:xfrm>
        </p:spPr>
        <p:txBody>
          <a:bodyPr>
            <a:normAutofit/>
          </a:bodyPr>
          <a:lstStyle/>
          <a:p>
            <a:r>
              <a:rPr lang="ja-JP" altLang="en-US" sz="2700" dirty="0" smtClean="0">
                <a:latin typeface="AR丸ゴシック体M" pitchFamily="49" charset="-128"/>
                <a:ea typeface="AR丸ゴシック体M" pitchFamily="49" charset="-128"/>
              </a:rPr>
              <a:t>内外の市民との連帯</a:t>
            </a:r>
            <a:endParaRPr lang="en-US" altLang="ja-JP" sz="2700" dirty="0" smtClean="0">
              <a:latin typeface="AR丸ゴシック体M" pitchFamily="49" charset="-128"/>
              <a:ea typeface="AR丸ゴシック体M" pitchFamily="49" charset="-128"/>
            </a:endParaRPr>
          </a:p>
          <a:p>
            <a:pPr>
              <a:buNone/>
            </a:pPr>
            <a:r>
              <a:rPr lang="ja-JP" altLang="en-US" sz="2700" dirty="0" smtClean="0">
                <a:latin typeface="AR丸ゴシック体M" pitchFamily="49" charset="-128"/>
                <a:ea typeface="AR丸ゴシック体M" pitchFamily="49" charset="-128"/>
              </a:rPr>
              <a:t>　</a:t>
            </a:r>
            <a:r>
              <a:rPr lang="ja-JP" altLang="en-US" sz="2400" b="1" dirty="0" smtClean="0">
                <a:latin typeface="AR丸ゴシック体M" pitchFamily="49" charset="-128"/>
                <a:ea typeface="AR丸ゴシック体M" pitchFamily="49" charset="-128"/>
              </a:rPr>
              <a:t>よみがえれ！有明訴訟を支援する会、</a:t>
            </a:r>
            <a:r>
              <a:rPr lang="ja-JP" altLang="en-US" sz="2400" dirty="0" smtClean="0">
                <a:latin typeface="AR丸ゴシック体M" pitchFamily="49" charset="-128"/>
                <a:ea typeface="AR丸ゴシック体M" pitchFamily="49" charset="-128"/>
              </a:rPr>
              <a:t>諫干共同センター、</a:t>
            </a:r>
            <a:endParaRPr lang="en-US" altLang="ja-JP" sz="2400" dirty="0" smtClean="0">
              <a:latin typeface="AR丸ゴシック体M" pitchFamily="49" charset="-128"/>
              <a:ea typeface="AR丸ゴシック体M" pitchFamily="49" charset="-128"/>
            </a:endParaRPr>
          </a:p>
          <a:p>
            <a:pPr>
              <a:buNone/>
            </a:pPr>
            <a:r>
              <a:rPr lang="ja-JP" altLang="en-US" sz="2400" b="1" dirty="0" smtClean="0">
                <a:latin typeface="AR丸ゴシック体M" pitchFamily="49" charset="-128"/>
                <a:ea typeface="AR丸ゴシック体M" pitchFamily="49" charset="-128"/>
              </a:rPr>
              <a:t>　　漁民・市民ネットワーク、</a:t>
            </a:r>
            <a:r>
              <a:rPr lang="en-US" altLang="ja-JP" sz="2400" b="1" dirty="0" smtClean="0">
                <a:latin typeface="AR丸ゴシック体M" pitchFamily="49" charset="-128"/>
                <a:ea typeface="AR丸ゴシック体M" pitchFamily="49" charset="-128"/>
              </a:rPr>
              <a:t>ram-net,</a:t>
            </a:r>
            <a:r>
              <a:rPr lang="ja-JP" altLang="en-US" sz="2400" b="1" dirty="0" smtClean="0">
                <a:latin typeface="AR丸ゴシック体M" pitchFamily="49" charset="-128"/>
                <a:ea typeface="AR丸ゴシック体M" pitchFamily="49" charset="-128"/>
              </a:rPr>
              <a:t>　</a:t>
            </a:r>
            <a:r>
              <a:rPr lang="en-US" altLang="ja-JP" sz="2400" b="1" dirty="0" err="1" smtClean="0">
                <a:latin typeface="AR丸ゴシック体M" pitchFamily="49" charset="-128"/>
                <a:ea typeface="AR丸ゴシック体M" pitchFamily="49" charset="-128"/>
              </a:rPr>
              <a:t>Jawan</a:t>
            </a:r>
            <a:r>
              <a:rPr lang="en-US" altLang="ja-JP" sz="2400" b="1" dirty="0" smtClean="0">
                <a:latin typeface="AR丸ゴシック体M" pitchFamily="49" charset="-128"/>
                <a:ea typeface="AR丸ゴシック体M" pitchFamily="49" charset="-128"/>
              </a:rPr>
              <a:t>, </a:t>
            </a:r>
            <a:r>
              <a:rPr lang="en-US" altLang="ja-JP" sz="2400" b="1" dirty="0" err="1" smtClean="0">
                <a:latin typeface="AR丸ゴシック体M" pitchFamily="49" charset="-128"/>
                <a:ea typeface="AR丸ゴシック体M" pitchFamily="49" charset="-128"/>
              </a:rPr>
              <a:t>wwf</a:t>
            </a:r>
            <a:r>
              <a:rPr lang="ja-JP" altLang="en-US" sz="2400" b="1" dirty="0" smtClean="0">
                <a:latin typeface="AR丸ゴシック体M" pitchFamily="49" charset="-128"/>
                <a:ea typeface="AR丸ゴシック体M" pitchFamily="49" charset="-128"/>
              </a:rPr>
              <a:t>　</a:t>
            </a:r>
            <a:endParaRPr lang="en-US" altLang="ja-JP" sz="2400" b="1" dirty="0" smtClean="0">
              <a:latin typeface="AR丸ゴシック体M" pitchFamily="49" charset="-128"/>
              <a:ea typeface="AR丸ゴシック体M" pitchFamily="49" charset="-128"/>
            </a:endParaRPr>
          </a:p>
          <a:p>
            <a:pPr>
              <a:buNone/>
            </a:pPr>
            <a:r>
              <a:rPr lang="ja-JP" altLang="en-US" sz="2400" b="1" dirty="0" smtClean="0">
                <a:latin typeface="AR丸ゴシック体M" pitchFamily="49" charset="-128"/>
                <a:ea typeface="AR丸ゴシック体M" pitchFamily="49" charset="-128"/>
              </a:rPr>
              <a:t>　　有明海沿岸３県、韓国など海外の</a:t>
            </a:r>
            <a:r>
              <a:rPr lang="en-US" altLang="ja-JP" sz="2400" b="1" dirty="0" smtClean="0">
                <a:latin typeface="AR丸ゴシック体M" pitchFamily="49" charset="-128"/>
                <a:ea typeface="AR丸ゴシック体M" pitchFamily="49" charset="-128"/>
              </a:rPr>
              <a:t>NGO</a:t>
            </a:r>
            <a:r>
              <a:rPr lang="ja-JP" altLang="en-US" sz="2400" b="1" dirty="0" smtClean="0">
                <a:latin typeface="AR丸ゴシック体M" pitchFamily="49" charset="-128"/>
                <a:ea typeface="AR丸ゴシック体M" pitchFamily="49" charset="-128"/>
              </a:rPr>
              <a:t>　</a:t>
            </a:r>
            <a:endParaRPr lang="en-US" altLang="ja-JP" sz="2400" b="1" dirty="0" smtClean="0">
              <a:latin typeface="AR丸ゴシック体M" pitchFamily="49" charset="-128"/>
              <a:ea typeface="AR丸ゴシック体M" pitchFamily="49" charset="-128"/>
            </a:endParaRPr>
          </a:p>
          <a:p>
            <a:pPr>
              <a:buNone/>
            </a:pPr>
            <a:r>
              <a:rPr lang="ja-JP" altLang="en-US" sz="2400" b="1" dirty="0" smtClean="0">
                <a:latin typeface="AR丸ゴシック体M" pitchFamily="49" charset="-128"/>
                <a:ea typeface="AR丸ゴシック体M" pitchFamily="49" charset="-128"/>
              </a:rPr>
              <a:t>　　</a:t>
            </a:r>
            <a:endParaRPr lang="en-US" altLang="ja-JP" sz="2400" b="1" dirty="0" smtClean="0">
              <a:latin typeface="AR丸ゴシック体M" pitchFamily="49" charset="-128"/>
              <a:ea typeface="AR丸ゴシック体M" pitchFamily="49" charset="-128"/>
            </a:endParaRPr>
          </a:p>
          <a:p>
            <a:pPr>
              <a:buNone/>
            </a:pPr>
            <a:r>
              <a:rPr lang="ja-JP" altLang="en-US" sz="2700" dirty="0" smtClean="0">
                <a:latin typeface="AR丸ゴシック体M" pitchFamily="49" charset="-128"/>
                <a:ea typeface="AR丸ゴシック体M" pitchFamily="49" charset="-128"/>
              </a:rPr>
              <a:t>・大学・研究機関との連帯</a:t>
            </a:r>
            <a:endParaRPr lang="en-US" altLang="ja-JP" sz="2700" dirty="0" smtClean="0">
              <a:latin typeface="AR丸ゴシック体M" pitchFamily="49" charset="-128"/>
              <a:ea typeface="AR丸ゴシック体M" pitchFamily="49" charset="-128"/>
            </a:endParaRPr>
          </a:p>
          <a:p>
            <a:pPr>
              <a:buNone/>
            </a:pPr>
            <a:r>
              <a:rPr lang="en-US" altLang="ja-JP" sz="2700" dirty="0" smtClean="0">
                <a:latin typeface="AR丸ゴシック体M" pitchFamily="49" charset="-128"/>
                <a:ea typeface="AR丸ゴシック体M" pitchFamily="49" charset="-128"/>
              </a:rPr>
              <a:t>  </a:t>
            </a:r>
            <a:r>
              <a:rPr lang="ja-JP" altLang="en-US" sz="2400" b="1" dirty="0" smtClean="0">
                <a:latin typeface="AR丸ゴシック体M" pitchFamily="49" charset="-128"/>
                <a:ea typeface="AR丸ゴシック体M" pitchFamily="49" charset="-128"/>
              </a:rPr>
              <a:t>諫早湾保全生態学研究グループ</a:t>
            </a:r>
            <a:endParaRPr lang="en-US" altLang="ja-JP" sz="2400" b="1" dirty="0" smtClean="0">
              <a:latin typeface="AR丸ゴシック体M" pitchFamily="49" charset="-128"/>
              <a:ea typeface="AR丸ゴシック体M" pitchFamily="49" charset="-128"/>
            </a:endParaRPr>
          </a:p>
          <a:p>
            <a:pPr>
              <a:buNone/>
            </a:pPr>
            <a:r>
              <a:rPr lang="ja-JP" altLang="en-US" sz="2400" b="1" dirty="0" smtClean="0">
                <a:latin typeface="AR丸ゴシック体M" pitchFamily="49" charset="-128"/>
                <a:ea typeface="AR丸ゴシック体M" pitchFamily="49" charset="-128"/>
              </a:rPr>
              <a:t>　熊本県立大学、</a:t>
            </a:r>
            <a:r>
              <a:rPr lang="zh-CN" altLang="en-US" sz="2400" b="1" dirty="0" smtClean="0">
                <a:latin typeface="AR丸ゴシック体M" pitchFamily="49" charset="-128"/>
                <a:ea typeface="AR丸ゴシック体M" pitchFamily="49" charset="-128"/>
              </a:rPr>
              <a:t>熊本保健科学大学 高橋研究室</a:t>
            </a:r>
            <a:endParaRPr lang="en-US" altLang="zh-CN" sz="2400" b="1" dirty="0" smtClean="0">
              <a:latin typeface="AR丸ゴシック体M" pitchFamily="49" charset="-128"/>
              <a:ea typeface="AR丸ゴシック体M" pitchFamily="49" charset="-128"/>
            </a:endParaRPr>
          </a:p>
          <a:p>
            <a:pPr>
              <a:buNone/>
            </a:pPr>
            <a:endParaRPr lang="en-US" altLang="zh-CN" sz="2400" b="1" dirty="0" smtClean="0">
              <a:latin typeface="AR丸ゴシック体M" pitchFamily="49" charset="-128"/>
              <a:ea typeface="AR丸ゴシック体M" pitchFamily="49" charset="-128"/>
            </a:endParaRPr>
          </a:p>
          <a:p>
            <a:pPr>
              <a:buNone/>
            </a:pPr>
            <a:r>
              <a:rPr lang="ja-JP" altLang="en-US" sz="2700" dirty="0" smtClean="0">
                <a:latin typeface="AR丸ゴシック体M" pitchFamily="49" charset="-128"/>
                <a:ea typeface="AR丸ゴシック体M" pitchFamily="49" charset="-128"/>
              </a:rPr>
              <a:t>・裁判での戦い</a:t>
            </a:r>
            <a:endParaRPr lang="en-US" altLang="ja-JP" sz="2700" dirty="0" smtClean="0">
              <a:latin typeface="AR丸ゴシック体M" pitchFamily="49" charset="-128"/>
              <a:ea typeface="AR丸ゴシック体M" pitchFamily="49" charset="-128"/>
            </a:endParaRPr>
          </a:p>
          <a:p>
            <a:pPr>
              <a:buNone/>
            </a:pPr>
            <a:r>
              <a:rPr kumimoji="1" lang="en-US" altLang="ja-JP" dirty="0" smtClean="0"/>
              <a:t>    </a:t>
            </a:r>
            <a:r>
              <a:rPr lang="ja-JP" altLang="en-US" sz="2400" b="1" dirty="0" smtClean="0">
                <a:latin typeface="AR丸ゴシック体M" pitchFamily="49" charset="-128"/>
                <a:ea typeface="AR丸ゴシック体M" pitchFamily="49" charset="-128"/>
              </a:rPr>
              <a:t>よみがえれ！有明訴訟 </a:t>
            </a:r>
            <a:endParaRPr lang="ja-JP" altLang="en-US" sz="2400" b="1" dirty="0">
              <a:latin typeface="AR丸ゴシック体M" pitchFamily="49" charset="-128"/>
              <a:ea typeface="AR丸ゴシック体M" pitchFamily="49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コンテンツ プレースホルダ 3" descr="P103096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-64905" y="-43944"/>
            <a:ext cx="10540819" cy="7136898"/>
          </a:xfr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70652" y="4887025"/>
            <a:ext cx="9428322" cy="1629008"/>
          </a:xfrm>
          <a:ln/>
          <a:effectLst>
            <a:outerShdw blurRad="40000" dist="20000" dir="5400000" rotWithShape="0">
              <a:srgbClr val="000000">
                <a:alpha val="38000"/>
              </a:srgbClr>
            </a:outerShdw>
            <a:softEdge rad="63500"/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kumimoji="1" lang="ja-JP" altLang="en-US" dirty="0" smtClean="0"/>
              <a:t>ご静聴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lang="ja-JP" altLang="en-US" dirty="0" smtClean="0"/>
              <a:t>ありがとうございました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23796" y="284049"/>
            <a:ext cx="9428322" cy="730281"/>
          </a:xfrm>
        </p:spPr>
        <p:txBody>
          <a:bodyPr>
            <a:normAutofit fontScale="90000"/>
          </a:bodyPr>
          <a:lstStyle/>
          <a:p>
            <a:r>
              <a:rPr lang="ja-JP" altLang="en-US" dirty="0" smtClean="0"/>
              <a:t>調整池の</a:t>
            </a:r>
            <a:r>
              <a:rPr lang="en-US" altLang="ja-JP" dirty="0" smtClean="0"/>
              <a:t>COD </a:t>
            </a:r>
            <a:r>
              <a:rPr lang="ja-JP" altLang="en-US" dirty="0" smtClean="0"/>
              <a:t>　　</a:t>
            </a:r>
            <a:r>
              <a:rPr lang="ja-JP" altLang="en-US" sz="2600" dirty="0" smtClean="0"/>
              <a:t>Ｂ１地点表層　（</a:t>
            </a:r>
            <a:r>
              <a:rPr lang="en-US" altLang="ja-JP" sz="2600" dirty="0" smtClean="0"/>
              <a:t>mg/l </a:t>
            </a:r>
            <a:r>
              <a:rPr lang="ja-JP" altLang="en-US" sz="2600" dirty="0" smtClean="0"/>
              <a:t>）</a:t>
            </a:r>
            <a:endParaRPr kumimoji="1" lang="ja-JP" altLang="en-US" dirty="0"/>
          </a:p>
        </p:txBody>
      </p:sp>
      <p:graphicFrame>
        <p:nvGraphicFramePr>
          <p:cNvPr id="4" name="コンテンツ プレースホルダ 3"/>
          <p:cNvGraphicFramePr>
            <a:graphicFrameLocks noGrp="1"/>
          </p:cNvGraphicFramePr>
          <p:nvPr>
            <p:ph idx="1"/>
          </p:nvPr>
        </p:nvGraphicFramePr>
        <p:xfrm>
          <a:off x="0" y="1088805"/>
          <a:ext cx="10475913" cy="5247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23796" y="284049"/>
            <a:ext cx="9428322" cy="357904"/>
          </a:xfrm>
        </p:spPr>
        <p:txBody>
          <a:bodyPr>
            <a:normAutofit fontScale="90000"/>
          </a:bodyPr>
          <a:lstStyle/>
          <a:p>
            <a:endParaRPr kumimoji="1" lang="ja-JP" altLang="en-US" dirty="0"/>
          </a:p>
        </p:txBody>
      </p:sp>
      <p:pic>
        <p:nvPicPr>
          <p:cNvPr id="4" name="コンテンツ プレースホルダ 3" descr="10120214isahayawan-jaxa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-1365036" y="-1070969"/>
            <a:ext cx="12720914" cy="861297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調整池のアオコ</a:t>
            </a:r>
            <a:endParaRPr kumimoji="1" lang="ja-JP" altLang="en-US" dirty="0"/>
          </a:p>
        </p:txBody>
      </p:sp>
      <p:pic>
        <p:nvPicPr>
          <p:cNvPr id="4" name="コンテンツ プレースホルダ 3" descr="P1130417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293503" y="1655024"/>
            <a:ext cx="3888910" cy="4681019"/>
          </a:xfrm>
        </p:spPr>
      </p:pic>
      <p:sp>
        <p:nvSpPr>
          <p:cNvPr id="5" name="テキスト ボックス 4"/>
          <p:cNvSpPr txBox="1"/>
          <p:nvPr/>
        </p:nvSpPr>
        <p:spPr>
          <a:xfrm>
            <a:off x="3505530" y="6450998"/>
            <a:ext cx="3050343" cy="367480"/>
          </a:xfrm>
          <a:prstGeom prst="rect">
            <a:avLst/>
          </a:prstGeom>
          <a:noFill/>
        </p:spPr>
        <p:txBody>
          <a:bodyPr wrap="none" lIns="89609" tIns="44803" rIns="89609" bIns="44803" rtlCol="0">
            <a:spAutoFit/>
          </a:bodyPr>
          <a:lstStyle/>
          <a:p>
            <a:r>
              <a:rPr kumimoji="1" lang="en-US" altLang="ja-JP" b="1" dirty="0" smtClean="0"/>
              <a:t>2013</a:t>
            </a:r>
            <a:r>
              <a:rPr kumimoji="1" lang="ja-JP" altLang="en-US" b="1" dirty="0" smtClean="0"/>
              <a:t>年</a:t>
            </a:r>
            <a:r>
              <a:rPr kumimoji="1" lang="en-US" altLang="ja-JP" b="1" dirty="0" smtClean="0"/>
              <a:t>8</a:t>
            </a:r>
            <a:r>
              <a:rPr kumimoji="1" lang="ja-JP" altLang="en-US" b="1" dirty="0" smtClean="0"/>
              <a:t>月</a:t>
            </a:r>
            <a:r>
              <a:rPr kumimoji="1" lang="en-US" altLang="ja-JP" b="1" dirty="0" smtClean="0"/>
              <a:t>8</a:t>
            </a:r>
            <a:r>
              <a:rPr kumimoji="1" lang="ja-JP" altLang="en-US" b="1" dirty="0" smtClean="0"/>
              <a:t>日　　北部排水門</a:t>
            </a:r>
            <a:endParaRPr kumimoji="1" lang="ja-JP" alt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r>
              <a:rPr kumimoji="1" lang="ja-JP" altLang="en-US" dirty="0" smtClean="0"/>
              <a:t>これが「アオコ」</a:t>
            </a:r>
            <a:endParaRPr kumimoji="1" lang="ja-JP" altLang="en-US" dirty="0"/>
          </a:p>
        </p:txBody>
      </p:sp>
      <p:pic>
        <p:nvPicPr>
          <p:cNvPr id="4" name="コンテンツ プレースホルダ 3" descr="110521aoko-micro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525607" y="1610128"/>
            <a:ext cx="7420438" cy="3769771"/>
          </a:xfrm>
        </p:spPr>
      </p:pic>
      <p:sp>
        <p:nvSpPr>
          <p:cNvPr id="5" name="テキスト ボックス 4"/>
          <p:cNvSpPr txBox="1"/>
          <p:nvPr/>
        </p:nvSpPr>
        <p:spPr>
          <a:xfrm>
            <a:off x="1608108" y="5855203"/>
            <a:ext cx="7837182" cy="954448"/>
          </a:xfrm>
          <a:prstGeom prst="rect">
            <a:avLst/>
          </a:prstGeom>
          <a:noFill/>
        </p:spPr>
        <p:txBody>
          <a:bodyPr wrap="square" lIns="89609" tIns="44803" rIns="89609" bIns="44803" rtlCol="0">
            <a:spAutoFit/>
          </a:bodyPr>
          <a:lstStyle/>
          <a:p>
            <a:r>
              <a:rPr kumimoji="1" lang="ja-JP" altLang="en-US" dirty="0" smtClean="0"/>
              <a:t>アオコの詳細については</a:t>
            </a:r>
            <a:endParaRPr kumimoji="1" lang="en-US" altLang="ja-JP" dirty="0" smtClean="0"/>
          </a:p>
          <a:p>
            <a:r>
              <a:rPr lang="ja-JP" altLang="en-US" dirty="0" smtClean="0"/>
              <a:t>５月３１日（土）に諫早市高城会館で、熊本保健環境大学の高橋先生の学習会を予定</a:t>
            </a:r>
            <a:r>
              <a:rPr kumimoji="1" lang="ja-JP" altLang="en-US" dirty="0" smtClean="0"/>
              <a:t>しています。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角丸四角形 6"/>
          <p:cNvSpPr/>
          <p:nvPr/>
        </p:nvSpPr>
        <p:spPr>
          <a:xfrm>
            <a:off x="5980430" y="1833555"/>
            <a:ext cx="1649933" cy="3723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609" tIns="44803" rIns="89609" bIns="44803"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角丸四角形 4"/>
          <p:cNvSpPr/>
          <p:nvPr/>
        </p:nvSpPr>
        <p:spPr>
          <a:xfrm>
            <a:off x="1278119" y="1833555"/>
            <a:ext cx="1402443" cy="3723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609" tIns="44803" rIns="89609" bIns="44803"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dirty="0" smtClean="0"/>
              <a:t>干拓事業を取り巻く人達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523796" y="1655022"/>
            <a:ext cx="9428322" cy="516835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numCol="1" spcCol="176393" anchor="ctr" anchorCtr="0">
            <a:normAutofit fontScale="92500" lnSpcReduction="10000"/>
          </a:bodyPr>
          <a:lstStyle/>
          <a:p>
            <a:pPr>
              <a:buNone/>
            </a:pPr>
            <a:endParaRPr lang="en-US" altLang="ja-JP" sz="1800" dirty="0" smtClean="0"/>
          </a:p>
          <a:p>
            <a:pPr>
              <a:buNone/>
            </a:pPr>
            <a:r>
              <a:rPr lang="ja-JP" altLang="en-US" sz="1800" dirty="0" smtClean="0"/>
              <a:t>　　　　　</a:t>
            </a:r>
            <a:r>
              <a:rPr lang="ja-JP" altLang="en-US" sz="2000" b="1" dirty="0" smtClean="0"/>
              <a:t>開門反対</a:t>
            </a:r>
            <a:r>
              <a:rPr lang="ja-JP" altLang="en-US" sz="2000" dirty="0" smtClean="0"/>
              <a:t>　　　　　　　　　　　　　　　　　　</a:t>
            </a:r>
            <a:r>
              <a:rPr lang="ja-JP" altLang="en-US" sz="2000" b="1" dirty="0" smtClean="0"/>
              <a:t>開門賛成</a:t>
            </a:r>
            <a:endParaRPr lang="en-US" altLang="ja-JP" sz="2000" b="1" dirty="0" smtClean="0"/>
          </a:p>
          <a:p>
            <a:pPr>
              <a:buNone/>
            </a:pPr>
            <a:r>
              <a:rPr lang="en-US" altLang="ja-JP" sz="1800" dirty="0" smtClean="0"/>
              <a:t>------------------------------------------------------------------------------------------------------------------------</a:t>
            </a:r>
          </a:p>
          <a:p>
            <a:pPr>
              <a:buNone/>
            </a:pPr>
            <a:r>
              <a:rPr lang="ja-JP" altLang="en-US" sz="1900" b="1" dirty="0" smtClean="0">
                <a:latin typeface="AR丸ゴシック体M" pitchFamily="49" charset="-128"/>
                <a:ea typeface="AR丸ゴシック体M" pitchFamily="49" charset="-128"/>
              </a:rPr>
              <a:t>農水省（国）　　　　　　　　　　　　諫早湾漁民・有明海漁民</a:t>
            </a:r>
            <a:endParaRPr lang="en-US" altLang="ja-JP" sz="1900" b="1" dirty="0" smtClean="0">
              <a:latin typeface="AR丸ゴシック体M" pitchFamily="49" charset="-128"/>
              <a:ea typeface="AR丸ゴシック体M" pitchFamily="49" charset="-128"/>
            </a:endParaRPr>
          </a:p>
          <a:p>
            <a:pPr>
              <a:buNone/>
            </a:pPr>
            <a:endParaRPr lang="en-US" altLang="ja-JP" sz="1900" b="1" dirty="0" smtClean="0">
              <a:latin typeface="AR丸ゴシック体M" pitchFamily="49" charset="-128"/>
              <a:ea typeface="AR丸ゴシック体M" pitchFamily="49" charset="-128"/>
            </a:endParaRPr>
          </a:p>
          <a:p>
            <a:pPr>
              <a:buNone/>
            </a:pPr>
            <a:r>
              <a:rPr lang="ja-JP" altLang="en-US" sz="1900" b="1" dirty="0" smtClean="0">
                <a:latin typeface="AR丸ゴシック体M" pitchFamily="49" charset="-128"/>
                <a:ea typeface="AR丸ゴシック体M" pitchFamily="49" charset="-128"/>
              </a:rPr>
              <a:t>長崎県・小長井漁協　　　　　　　　　佐賀県・福岡県・熊本県及び各県漁連</a:t>
            </a:r>
          </a:p>
          <a:p>
            <a:pPr>
              <a:buNone/>
            </a:pPr>
            <a:endParaRPr lang="en-US" altLang="ja-JP" sz="1900" b="1" dirty="0" smtClean="0">
              <a:latin typeface="AR丸ゴシック体M" pitchFamily="49" charset="-128"/>
              <a:ea typeface="AR丸ゴシック体M" pitchFamily="49" charset="-128"/>
            </a:endParaRPr>
          </a:p>
          <a:p>
            <a:pPr>
              <a:buNone/>
            </a:pPr>
            <a:r>
              <a:rPr lang="ja-JP" altLang="en-US" sz="1900" b="1" dirty="0" smtClean="0">
                <a:latin typeface="AR丸ゴシック体M" pitchFamily="49" charset="-128"/>
                <a:ea typeface="AR丸ゴシック体M" pitchFamily="49" charset="-128"/>
              </a:rPr>
              <a:t>工事業者・コンサルタント　　　　　　　</a:t>
            </a:r>
            <a:endParaRPr lang="en-US" altLang="ja-JP" sz="1900" b="1" dirty="0" smtClean="0">
              <a:latin typeface="AR丸ゴシック体M" pitchFamily="49" charset="-128"/>
              <a:ea typeface="AR丸ゴシック体M" pitchFamily="49" charset="-128"/>
            </a:endParaRPr>
          </a:p>
          <a:p>
            <a:pPr algn="just">
              <a:buNone/>
            </a:pPr>
            <a:endParaRPr lang="en-US" altLang="ja-JP" sz="1900" b="1" dirty="0" smtClean="0">
              <a:latin typeface="AR丸ゴシック体M" pitchFamily="49" charset="-128"/>
              <a:ea typeface="AR丸ゴシック体M" pitchFamily="49" charset="-128"/>
            </a:endParaRPr>
          </a:p>
          <a:p>
            <a:pPr algn="just">
              <a:buNone/>
            </a:pPr>
            <a:r>
              <a:rPr lang="ja-JP" altLang="en-US" sz="1900" b="1" dirty="0" smtClean="0">
                <a:latin typeface="AR丸ゴシック体M" pitchFamily="49" charset="-128"/>
                <a:ea typeface="AR丸ゴシック体M" pitchFamily="49" charset="-128"/>
              </a:rPr>
              <a:t>学者　　　　　　　　　　　　　　　　学者・研究者</a:t>
            </a:r>
            <a:endParaRPr lang="en-US" altLang="ja-JP" sz="1900" b="1" dirty="0" smtClean="0">
              <a:latin typeface="AR丸ゴシック体M" pitchFamily="49" charset="-128"/>
              <a:ea typeface="AR丸ゴシック体M" pitchFamily="49" charset="-128"/>
            </a:endParaRPr>
          </a:p>
          <a:p>
            <a:pPr>
              <a:buNone/>
            </a:pPr>
            <a:endParaRPr lang="en-US" altLang="ja-JP" sz="1900" b="1" dirty="0" smtClean="0">
              <a:latin typeface="AR丸ゴシック体M" pitchFamily="49" charset="-128"/>
              <a:ea typeface="AR丸ゴシック体M" pitchFamily="49" charset="-128"/>
            </a:endParaRPr>
          </a:p>
          <a:p>
            <a:pPr>
              <a:buNone/>
            </a:pPr>
            <a:r>
              <a:rPr lang="ja-JP" altLang="en-US" sz="1900" b="1" dirty="0" smtClean="0">
                <a:latin typeface="AR丸ゴシック体M" pitchFamily="49" charset="-128"/>
                <a:ea typeface="AR丸ゴシック体M" pitchFamily="49" charset="-128"/>
              </a:rPr>
              <a:t>入植農家・後背地農家      　　　　　　　　</a:t>
            </a:r>
            <a:endParaRPr lang="en-US" altLang="ja-JP" sz="1900" b="1" dirty="0" smtClean="0">
              <a:latin typeface="AR丸ゴシック体M" pitchFamily="49" charset="-128"/>
              <a:ea typeface="AR丸ゴシック体M" pitchFamily="49" charset="-128"/>
            </a:endParaRPr>
          </a:p>
          <a:p>
            <a:pPr>
              <a:buNone/>
            </a:pPr>
            <a:r>
              <a:rPr lang="ja-JP" altLang="en-US" sz="1900" b="1" dirty="0" smtClean="0">
                <a:latin typeface="AR丸ゴシック体M" pitchFamily="49" charset="-128"/>
                <a:ea typeface="AR丸ゴシック体M" pitchFamily="49" charset="-128"/>
              </a:rPr>
              <a:t>　　　</a:t>
            </a:r>
            <a:endParaRPr lang="en-US" altLang="ja-JP" sz="1900" b="1" dirty="0" smtClean="0">
              <a:latin typeface="AR丸ゴシック体M" pitchFamily="49" charset="-128"/>
              <a:ea typeface="AR丸ゴシック体M" pitchFamily="49" charset="-128"/>
            </a:endParaRPr>
          </a:p>
          <a:p>
            <a:pPr>
              <a:buNone/>
            </a:pPr>
            <a:r>
              <a:rPr lang="ja-JP" altLang="en-US" sz="1900" b="1" dirty="0" smtClean="0">
                <a:latin typeface="AR丸ゴシック体M" pitchFamily="49" charset="-128"/>
                <a:ea typeface="AR丸ゴシック体M" pitchFamily="49" charset="-128"/>
              </a:rPr>
              <a:t>弁護団　　　　　　　　　　　　　　　弁護団・支援者</a:t>
            </a:r>
            <a:endParaRPr lang="en-US" altLang="ja-JP" sz="1900" b="1" dirty="0" smtClean="0">
              <a:latin typeface="AR丸ゴシック体M" pitchFamily="49" charset="-128"/>
              <a:ea typeface="AR丸ゴシック体M" pitchFamily="49" charset="-128"/>
            </a:endParaRPr>
          </a:p>
          <a:p>
            <a:pPr>
              <a:buNone/>
            </a:pPr>
            <a:r>
              <a:rPr lang="en-US" altLang="ja-JP" sz="1900" b="1" dirty="0" smtClean="0">
                <a:latin typeface="AR丸ゴシック体M" pitchFamily="49" charset="-128"/>
                <a:ea typeface="AR丸ゴシック体M" pitchFamily="49" charset="-128"/>
              </a:rPr>
              <a:t>----------------------------------------------------------------------</a:t>
            </a:r>
          </a:p>
          <a:p>
            <a:pPr>
              <a:buNone/>
            </a:pPr>
            <a:r>
              <a:rPr lang="ja-JP" altLang="en-US" sz="1900" b="1" dirty="0" smtClean="0">
                <a:latin typeface="AR丸ゴシック体M" pitchFamily="49" charset="-128"/>
                <a:ea typeface="AR丸ゴシック体M" pitchFamily="49" charset="-128"/>
              </a:rPr>
              <a:t>　　　　　　　　　　　　　　県民・市民　</a:t>
            </a:r>
            <a:r>
              <a:rPr lang="ja-JP" altLang="en-US" sz="2000" dirty="0" smtClean="0"/>
              <a:t>　　　　　　　</a:t>
            </a:r>
            <a:endParaRPr lang="en-US" altLang="ja-JP" sz="2000" dirty="0" smtClean="0"/>
          </a:p>
          <a:p>
            <a:pPr>
              <a:buNone/>
            </a:pPr>
            <a:endParaRPr lang="en-US" altLang="ja-JP" sz="2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角丸四角形 7"/>
          <p:cNvSpPr/>
          <p:nvPr/>
        </p:nvSpPr>
        <p:spPr>
          <a:xfrm>
            <a:off x="5155464" y="1833550"/>
            <a:ext cx="5320454" cy="15639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609" tIns="44803" rIns="89609" bIns="44803"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角丸四角形 6"/>
          <p:cNvSpPr/>
          <p:nvPr/>
        </p:nvSpPr>
        <p:spPr>
          <a:xfrm>
            <a:off x="5155464" y="1759080"/>
            <a:ext cx="5320454" cy="148949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89609" tIns="44803" rIns="89609" bIns="44803"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角丸四角形 3"/>
          <p:cNvSpPr/>
          <p:nvPr/>
        </p:nvSpPr>
        <p:spPr>
          <a:xfrm>
            <a:off x="2" y="1684603"/>
            <a:ext cx="5072964" cy="350032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609" tIns="44803" rIns="89609" bIns="44803"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「開門」は混迷しているのか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1535653"/>
            <a:ext cx="10475913" cy="4617447"/>
          </a:xfrm>
          <a:solidFill>
            <a:schemeClr val="accent5">
              <a:lumMod val="20000"/>
              <a:lumOff val="80000"/>
              <a:alpha val="78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numCol="2">
            <a:normAutofit fontScale="25000" lnSpcReduction="20000"/>
          </a:bodyPr>
          <a:lstStyle/>
          <a:p>
            <a:endParaRPr kumimoji="1" lang="en-US" altLang="ja-JP" dirty="0" smtClean="0"/>
          </a:p>
          <a:p>
            <a:endParaRPr kumimoji="1" lang="en-US" altLang="ja-JP" dirty="0" smtClean="0"/>
          </a:p>
          <a:p>
            <a:endParaRPr kumimoji="1" lang="en-US" altLang="ja-JP" dirty="0" smtClean="0"/>
          </a:p>
          <a:p>
            <a:endParaRPr kumimoji="1" lang="en-US" altLang="ja-JP" dirty="0" smtClean="0"/>
          </a:p>
          <a:p>
            <a:endParaRPr kumimoji="1" lang="en-US" altLang="ja-JP" dirty="0" smtClean="0"/>
          </a:p>
          <a:p>
            <a:r>
              <a:rPr lang="ja-JP" altLang="en-US" sz="12500" dirty="0" smtClean="0"/>
              <a:t>福岡高裁　</a:t>
            </a:r>
            <a:r>
              <a:rPr lang="en-US" altLang="ja-JP" sz="9500" dirty="0" smtClean="0"/>
              <a:t>2010</a:t>
            </a:r>
            <a:r>
              <a:rPr lang="ja-JP" altLang="en-US" sz="9500" dirty="0" smtClean="0"/>
              <a:t>年</a:t>
            </a:r>
            <a:r>
              <a:rPr lang="en-US" altLang="ja-JP" sz="9500" dirty="0" smtClean="0"/>
              <a:t> 12</a:t>
            </a:r>
            <a:r>
              <a:rPr lang="ja-JP" altLang="en-US" sz="9500" dirty="0" smtClean="0"/>
              <a:t>月</a:t>
            </a:r>
            <a:endParaRPr lang="en-US" altLang="ja-JP" sz="10900" dirty="0" smtClean="0"/>
          </a:p>
          <a:p>
            <a:endParaRPr lang="en-US" altLang="ja-JP" sz="7300" dirty="0" smtClean="0"/>
          </a:p>
          <a:p>
            <a:pPr>
              <a:buNone/>
            </a:pPr>
            <a:r>
              <a:rPr lang="ja-JP" altLang="en-US" sz="7300" dirty="0" smtClean="0"/>
              <a:t>　　　　</a:t>
            </a:r>
            <a:r>
              <a:rPr lang="ja-JP" altLang="en-US" sz="9500" dirty="0" smtClean="0"/>
              <a:t>５年間の開門</a:t>
            </a:r>
            <a:endParaRPr lang="en-US" altLang="ja-JP" sz="9500" dirty="0" smtClean="0"/>
          </a:p>
          <a:p>
            <a:pPr>
              <a:buNone/>
            </a:pPr>
            <a:endParaRPr lang="en-US" altLang="ja-JP" sz="7300" dirty="0" smtClean="0"/>
          </a:p>
          <a:p>
            <a:pPr>
              <a:buNone/>
            </a:pPr>
            <a:endParaRPr lang="en-US" altLang="ja-JP" sz="7300" dirty="0" smtClean="0"/>
          </a:p>
          <a:p>
            <a:pPr>
              <a:buNone/>
            </a:pPr>
            <a:endParaRPr lang="en-US" altLang="ja-JP" sz="7300" dirty="0" smtClean="0"/>
          </a:p>
          <a:p>
            <a:pPr>
              <a:buNone/>
            </a:pPr>
            <a:endParaRPr lang="en-US" altLang="ja-JP" sz="7300" dirty="0" smtClean="0"/>
          </a:p>
          <a:p>
            <a:pPr>
              <a:buNone/>
            </a:pPr>
            <a:endParaRPr lang="en-US" altLang="ja-JP" sz="7300" dirty="0" smtClean="0"/>
          </a:p>
          <a:p>
            <a:pPr>
              <a:buNone/>
            </a:pPr>
            <a:endParaRPr lang="en-US" altLang="ja-JP" sz="7300" dirty="0" smtClean="0"/>
          </a:p>
          <a:p>
            <a:pPr>
              <a:buNone/>
            </a:pPr>
            <a:endParaRPr lang="en-US" altLang="ja-JP" sz="7300" dirty="0" smtClean="0"/>
          </a:p>
          <a:p>
            <a:pPr>
              <a:buNone/>
            </a:pPr>
            <a:endParaRPr lang="en-US" altLang="ja-JP" sz="7300" dirty="0" smtClean="0"/>
          </a:p>
          <a:p>
            <a:pPr>
              <a:buNone/>
            </a:pPr>
            <a:endParaRPr lang="en-US" altLang="ja-JP" sz="7300" dirty="0" smtClean="0"/>
          </a:p>
          <a:p>
            <a:pPr>
              <a:buNone/>
            </a:pPr>
            <a:endParaRPr lang="en-US" altLang="ja-JP" sz="7300" dirty="0" smtClean="0"/>
          </a:p>
          <a:p>
            <a:pPr>
              <a:buNone/>
            </a:pPr>
            <a:r>
              <a:rPr lang="ja-JP" altLang="en-US" sz="7300" dirty="0" smtClean="0"/>
              <a:t>　　　　　　</a:t>
            </a:r>
            <a:r>
              <a:rPr lang="ja-JP" altLang="en-US" sz="9500" dirty="0" smtClean="0"/>
              <a:t>国に「やる気が無い」のが</a:t>
            </a:r>
            <a:endParaRPr lang="en-US" altLang="ja-JP" sz="7300" dirty="0" smtClean="0"/>
          </a:p>
          <a:p>
            <a:pPr>
              <a:buNone/>
            </a:pPr>
            <a:endParaRPr lang="en-US" altLang="ja-JP" sz="7300" dirty="0" smtClean="0"/>
          </a:p>
          <a:p>
            <a:pPr>
              <a:buNone/>
            </a:pPr>
            <a:endParaRPr lang="en-US" altLang="ja-JP" sz="7300" dirty="0" smtClean="0"/>
          </a:p>
          <a:p>
            <a:pPr>
              <a:buNone/>
            </a:pPr>
            <a:endParaRPr lang="en-US" altLang="ja-JP" sz="7300" dirty="0" smtClean="0"/>
          </a:p>
          <a:p>
            <a:pPr>
              <a:buNone/>
            </a:pPr>
            <a:endParaRPr lang="en-US" altLang="ja-JP" sz="7300" dirty="0" smtClean="0"/>
          </a:p>
          <a:p>
            <a:pPr>
              <a:buNone/>
            </a:pPr>
            <a:endParaRPr lang="en-US" altLang="ja-JP" sz="7300" dirty="0" smtClean="0"/>
          </a:p>
          <a:p>
            <a:pPr>
              <a:buNone/>
            </a:pPr>
            <a:endParaRPr lang="en-US" altLang="ja-JP" sz="7300" dirty="0" smtClean="0"/>
          </a:p>
          <a:p>
            <a:pPr>
              <a:buNone/>
            </a:pPr>
            <a:endParaRPr lang="en-US" altLang="ja-JP" sz="12500" dirty="0" smtClean="0"/>
          </a:p>
          <a:p>
            <a:pPr>
              <a:buNone/>
            </a:pPr>
            <a:endParaRPr lang="en-US" altLang="ja-JP" sz="12500" dirty="0" smtClean="0"/>
          </a:p>
          <a:p>
            <a:pPr>
              <a:buNone/>
            </a:pPr>
            <a:endParaRPr lang="en-US" altLang="ja-JP" sz="12500" dirty="0" smtClean="0"/>
          </a:p>
          <a:p>
            <a:pPr>
              <a:buNone/>
            </a:pPr>
            <a:endParaRPr lang="en-US" altLang="ja-JP" sz="12500" dirty="0" smtClean="0"/>
          </a:p>
          <a:p>
            <a:pPr>
              <a:buNone/>
            </a:pPr>
            <a:r>
              <a:rPr lang="ja-JP" altLang="en-US" sz="12500" dirty="0" smtClean="0"/>
              <a:t>長崎地裁　</a:t>
            </a:r>
            <a:r>
              <a:rPr lang="ja-JP" altLang="en-US" sz="7300" dirty="0" smtClean="0"/>
              <a:t>　　</a:t>
            </a:r>
            <a:r>
              <a:rPr lang="en-US" altLang="ja-JP" sz="9500" dirty="0" smtClean="0"/>
              <a:t>2013</a:t>
            </a:r>
            <a:r>
              <a:rPr lang="ja-JP" altLang="en-US" sz="9500" dirty="0" smtClean="0"/>
              <a:t>年</a:t>
            </a:r>
            <a:r>
              <a:rPr lang="en-US" altLang="ja-JP" sz="9500" dirty="0" smtClean="0"/>
              <a:t> 11</a:t>
            </a:r>
            <a:r>
              <a:rPr lang="ja-JP" altLang="en-US" sz="9500" dirty="0" smtClean="0"/>
              <a:t>月</a:t>
            </a:r>
            <a:endParaRPr lang="en-US" altLang="ja-JP" sz="9500" dirty="0" smtClean="0"/>
          </a:p>
          <a:p>
            <a:pPr>
              <a:buNone/>
            </a:pPr>
            <a:endParaRPr lang="en-US" altLang="ja-JP" sz="9500" dirty="0" smtClean="0"/>
          </a:p>
          <a:p>
            <a:pPr>
              <a:buNone/>
            </a:pPr>
            <a:r>
              <a:rPr lang="ja-JP" altLang="en-US" sz="9500" dirty="0" smtClean="0"/>
              <a:t>開門差し止めの仮処分</a:t>
            </a:r>
            <a:endParaRPr lang="en-US" altLang="ja-JP" sz="9500" dirty="0" smtClean="0"/>
          </a:p>
          <a:p>
            <a:pPr>
              <a:buNone/>
            </a:pPr>
            <a:endParaRPr lang="en-US" altLang="ja-JP" sz="7800" dirty="0" smtClean="0"/>
          </a:p>
          <a:p>
            <a:pPr>
              <a:buNone/>
            </a:pPr>
            <a:r>
              <a:rPr lang="ja-JP" altLang="en-US" sz="7800" dirty="0" smtClean="0"/>
              <a:t>その理由は　（判決文から</a:t>
            </a:r>
            <a:r>
              <a:rPr lang="ja-JP" altLang="en-US" sz="5600" dirty="0" smtClean="0"/>
              <a:t>）</a:t>
            </a:r>
            <a:endParaRPr lang="en-US" altLang="ja-JP" sz="5600" dirty="0" smtClean="0"/>
          </a:p>
          <a:p>
            <a:pPr>
              <a:buNone/>
            </a:pPr>
            <a:endParaRPr lang="en-US" altLang="ja-JP" sz="5600" dirty="0" smtClean="0"/>
          </a:p>
          <a:p>
            <a:pPr>
              <a:buNone/>
            </a:pPr>
            <a:r>
              <a:rPr lang="ja-JP" altLang="en-US" sz="9500" dirty="0" smtClean="0"/>
              <a:t>国が漁民の被害を立証しなかった</a:t>
            </a:r>
            <a:endParaRPr lang="en-US" altLang="ja-JP" sz="9500" dirty="0" smtClean="0"/>
          </a:p>
          <a:p>
            <a:pPr>
              <a:buNone/>
            </a:pPr>
            <a:r>
              <a:rPr lang="ja-JP" altLang="en-US" sz="2000" dirty="0" smtClean="0"/>
              <a:t>　　　　</a:t>
            </a:r>
            <a:endParaRPr lang="en-US" altLang="ja-JP" sz="2000" dirty="0" smtClean="0"/>
          </a:p>
          <a:p>
            <a:pPr>
              <a:buNone/>
            </a:pPr>
            <a:r>
              <a:rPr lang="ja-JP" altLang="en-US" sz="7800" dirty="0" smtClean="0"/>
              <a:t>　　⇒　開門する意味が無い</a:t>
            </a:r>
            <a:endParaRPr lang="en-US" altLang="ja-JP" sz="7800" dirty="0" smtClean="0"/>
          </a:p>
          <a:p>
            <a:pPr>
              <a:buNone/>
            </a:pPr>
            <a:endParaRPr lang="en-US" altLang="ja-JP" sz="7800" dirty="0" smtClean="0"/>
          </a:p>
          <a:p>
            <a:pPr>
              <a:buNone/>
            </a:pPr>
            <a:endParaRPr lang="en-US" altLang="ja-JP" sz="2000" dirty="0" smtClean="0"/>
          </a:p>
          <a:p>
            <a:pPr>
              <a:buNone/>
            </a:pPr>
            <a:r>
              <a:rPr lang="ja-JP" altLang="en-US" sz="2000" dirty="0" smtClean="0"/>
              <a:t>　</a:t>
            </a:r>
            <a:r>
              <a:rPr lang="ja-JP" altLang="en-US" sz="9500" dirty="0" smtClean="0"/>
              <a:t>国が準備工事をする気が無い</a:t>
            </a:r>
            <a:endParaRPr lang="en-US" altLang="ja-JP" sz="9500" dirty="0" smtClean="0"/>
          </a:p>
          <a:p>
            <a:pPr>
              <a:buNone/>
            </a:pPr>
            <a:r>
              <a:rPr lang="ja-JP" altLang="en-US" sz="2000" dirty="0" smtClean="0"/>
              <a:t>　</a:t>
            </a:r>
            <a:r>
              <a:rPr lang="ja-JP" altLang="en-US" sz="7200" dirty="0" smtClean="0"/>
              <a:t>　　</a:t>
            </a:r>
            <a:r>
              <a:rPr lang="ja-JP" altLang="en-US" sz="7800" dirty="0" smtClean="0"/>
              <a:t>⇒　営農地に被害が出る</a:t>
            </a:r>
            <a:endParaRPr lang="en-US" altLang="ja-JP" sz="7800" dirty="0" smtClean="0"/>
          </a:p>
          <a:p>
            <a:pPr>
              <a:buNone/>
            </a:pPr>
            <a:endParaRPr lang="en-US" altLang="ja-JP" sz="9500" dirty="0" smtClean="0"/>
          </a:p>
          <a:p>
            <a:pPr>
              <a:buNone/>
            </a:pPr>
            <a:r>
              <a:rPr lang="ja-JP" altLang="en-US" sz="9500" dirty="0" smtClean="0"/>
              <a:t>諸悪の根源</a:t>
            </a:r>
            <a:endParaRPr lang="en-US" altLang="ja-JP" sz="9500" dirty="0" smtClean="0"/>
          </a:p>
          <a:p>
            <a:pPr>
              <a:buNone/>
            </a:pPr>
            <a:endParaRPr lang="en-US" altLang="ja-JP" sz="7300" dirty="0" smtClean="0"/>
          </a:p>
          <a:p>
            <a:pPr>
              <a:buNone/>
            </a:pPr>
            <a:endParaRPr lang="en-US" altLang="ja-JP" sz="7300" dirty="0" smtClean="0"/>
          </a:p>
          <a:p>
            <a:pPr>
              <a:buNone/>
            </a:pPr>
            <a:endParaRPr lang="en-US" altLang="ja-JP" sz="7300" dirty="0" smtClean="0"/>
          </a:p>
          <a:p>
            <a:pPr>
              <a:buNone/>
            </a:pPr>
            <a:endParaRPr lang="en-US" altLang="ja-JP" sz="7300" dirty="0" smtClean="0"/>
          </a:p>
          <a:p>
            <a:pPr>
              <a:buNone/>
            </a:pPr>
            <a:endParaRPr lang="en-US" altLang="ja-JP" sz="7300" dirty="0" smtClean="0"/>
          </a:p>
          <a:p>
            <a:pPr>
              <a:buNone/>
            </a:pPr>
            <a:endParaRPr lang="en-US" altLang="ja-JP" sz="7300" dirty="0" smtClean="0"/>
          </a:p>
          <a:p>
            <a:pPr>
              <a:buNone/>
            </a:pPr>
            <a:endParaRPr lang="en-US" altLang="ja-JP" sz="7300" dirty="0" smtClean="0"/>
          </a:p>
          <a:p>
            <a:pPr>
              <a:buNone/>
            </a:pPr>
            <a:endParaRPr kumimoji="1" lang="en-US" altLang="ja-JP" dirty="0" smtClean="0"/>
          </a:p>
          <a:p>
            <a:pPr>
              <a:buNone/>
            </a:pPr>
            <a:endParaRPr lang="en-US" altLang="ja-JP" dirty="0" smtClean="0"/>
          </a:p>
          <a:p>
            <a:pPr>
              <a:buNone/>
            </a:pPr>
            <a:endParaRPr kumimoji="1" lang="en-US" altLang="ja-JP" dirty="0" smtClean="0"/>
          </a:p>
          <a:p>
            <a:pPr>
              <a:buNone/>
            </a:pPr>
            <a:endParaRPr lang="en-US" altLang="ja-JP" dirty="0" smtClean="0"/>
          </a:p>
          <a:p>
            <a:pPr>
              <a:buNone/>
            </a:pPr>
            <a:endParaRPr kumimoji="1" lang="en-US" altLang="ja-JP" dirty="0" smtClean="0"/>
          </a:p>
          <a:p>
            <a:pPr>
              <a:buNone/>
            </a:pPr>
            <a:endParaRPr kumimoji="1" lang="en-US" altLang="ja-JP" dirty="0" smtClean="0"/>
          </a:p>
          <a:p>
            <a:endParaRPr lang="en-US" altLang="ja-JP" dirty="0" smtClean="0"/>
          </a:p>
          <a:p>
            <a:pPr>
              <a:buNone/>
            </a:pPr>
            <a:r>
              <a:rPr kumimoji="1" lang="ja-JP" altLang="en-US" dirty="0" smtClean="0"/>
              <a:t>　　</a:t>
            </a:r>
            <a:endParaRPr kumimoji="1" lang="en-US" altLang="ja-JP" dirty="0" smtClean="0"/>
          </a:p>
          <a:p>
            <a:pPr>
              <a:buNone/>
            </a:pPr>
            <a:endParaRPr kumimoji="1" lang="en-US" altLang="ja-JP" dirty="0" smtClean="0"/>
          </a:p>
          <a:p>
            <a:pPr>
              <a:buNone/>
            </a:pPr>
            <a:endParaRPr lang="en-US" altLang="ja-JP" dirty="0" smtClean="0"/>
          </a:p>
          <a:p>
            <a:pPr>
              <a:buNone/>
            </a:pPr>
            <a:endParaRPr lang="en-US" altLang="ja-JP" dirty="0" smtClean="0"/>
          </a:p>
          <a:p>
            <a:pPr>
              <a:buNone/>
            </a:pPr>
            <a:endParaRPr lang="en-US" altLang="ja-JP" dirty="0" smtClean="0"/>
          </a:p>
          <a:p>
            <a:pPr>
              <a:buNone/>
            </a:pPr>
            <a:endParaRPr kumimoji="1" lang="ja-JP" altLang="en-US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キュート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1973</TotalTime>
  <Words>496</Words>
  <Application>Microsoft Office PowerPoint</Application>
  <PresentationFormat>ユーザー設定</PresentationFormat>
  <Paragraphs>231</Paragraphs>
  <Slides>37</Slides>
  <Notes>37</Notes>
  <HiddenSlides>0</HiddenSlides>
  <MMClips>0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37</vt:i4>
      </vt:variant>
    </vt:vector>
  </HeadingPairs>
  <TitlesOfParts>
    <vt:vector size="38" baseType="lpstr">
      <vt:lpstr>Office テーマ</vt:lpstr>
      <vt:lpstr> 諫早湾の現状 と 展望 </vt:lpstr>
      <vt:lpstr>３．２４海上デモ（１）</vt:lpstr>
      <vt:lpstr>３．２４海上デモ（２）</vt:lpstr>
      <vt:lpstr>調整池のCOD 　　Ｂ１地点表層　（mg/l ）</vt:lpstr>
      <vt:lpstr>スライド 5</vt:lpstr>
      <vt:lpstr>調整池のアオコ</vt:lpstr>
      <vt:lpstr>これが「アオコ」</vt:lpstr>
      <vt:lpstr>干拓事業を取り巻く人達</vt:lpstr>
      <vt:lpstr>「開門」は混迷しているのか</vt:lpstr>
      <vt:lpstr>開門に対する農水省の本音</vt:lpstr>
      <vt:lpstr>長崎県、諫早市の動き</vt:lpstr>
      <vt:lpstr>内外の事例に学べ ( 1 )</vt:lpstr>
      <vt:lpstr>韓国・始華（シファ）湖</vt:lpstr>
      <vt:lpstr>中海・防潮堤</vt:lpstr>
      <vt:lpstr>中海・農地（１）</vt:lpstr>
      <vt:lpstr>中海・農地（２）</vt:lpstr>
      <vt:lpstr>中海・ため池（１）</vt:lpstr>
      <vt:lpstr>中海・ため池（２）</vt:lpstr>
      <vt:lpstr>中海・ため池（３）</vt:lpstr>
      <vt:lpstr>中海・ため池（４）</vt:lpstr>
      <vt:lpstr>中海・野鳥観察舎</vt:lpstr>
      <vt:lpstr>中海・ヨシ原</vt:lpstr>
      <vt:lpstr>内外の事例に学べ( 2 )</vt:lpstr>
      <vt:lpstr>韓国・順天（スンチョン）湾</vt:lpstr>
      <vt:lpstr>香港・マイポ（１）</vt:lpstr>
      <vt:lpstr> 香港・マイポ（２） </vt:lpstr>
      <vt:lpstr> 香港・マイポ（３） </vt:lpstr>
      <vt:lpstr>香港・マイポ（４）</vt:lpstr>
      <vt:lpstr>香港・マイポ（５）</vt:lpstr>
      <vt:lpstr>台湾・高美（カオメイ）（１） </vt:lpstr>
      <vt:lpstr>香港・高美（カオメイ）（２）</vt:lpstr>
      <vt:lpstr>台湾・高美（カオメイ）（３）</vt:lpstr>
      <vt:lpstr>佐賀県・鹿島市七浦（１）</vt:lpstr>
      <vt:lpstr>鹿島市・七浦（２）</vt:lpstr>
      <vt:lpstr>対話</vt:lpstr>
      <vt:lpstr>連帯と共闘</vt:lpstr>
      <vt:lpstr>ご静聴 ありがとうございました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スライド 1</dc:title>
  <dc:creator>uncle</dc:creator>
  <cp:lastModifiedBy>uncle</cp:lastModifiedBy>
  <cp:revision>178</cp:revision>
  <dcterms:created xsi:type="dcterms:W3CDTF">2014-02-07T09:20:28Z</dcterms:created>
  <dcterms:modified xsi:type="dcterms:W3CDTF">2014-04-07T13:53:37Z</dcterms:modified>
</cp:coreProperties>
</file>